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60" r:id="rId4"/>
    <p:sldId id="262" r:id="rId5"/>
    <p:sldId id="26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3CAFF8-55FD-494D-AB35-78190786D3B1}" v="37" dt="2026-04-24T10:17:27.4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3"/>
    <p:restoredTop sz="94658"/>
  </p:normalViewPr>
  <p:slideViewPr>
    <p:cSldViewPr snapToGrid="0">
      <p:cViewPr varScale="1">
        <p:scale>
          <a:sx n="115" d="100"/>
          <a:sy n="115" d="100"/>
        </p:scale>
        <p:origin x="1016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ob.sharepoint.com/teams/grp-isambard/Shared%20Documents/Workstreams/UserExperience/Docs%20Sta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uob.sharepoint.com/teams/grp-isambard/Shared%20Documents/Workstreams/UserExperience/Docs%20Sta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'Git commits to main'!$B$1</c:f>
              <c:strCache>
                <c:ptCount val="1"/>
                <c:pt idx="0">
                  <c:v>Commits to docs main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'Git commits to main'!$A$2:$A$40</c:f>
              <c:numCache>
                <c:formatCode>mmm\-yy</c:formatCode>
                <c:ptCount val="39"/>
                <c:pt idx="0">
                  <c:v>45658</c:v>
                </c:pt>
                <c:pt idx="1">
                  <c:v>45689</c:v>
                </c:pt>
                <c:pt idx="2">
                  <c:v>45717</c:v>
                </c:pt>
                <c:pt idx="3">
                  <c:v>45748</c:v>
                </c:pt>
                <c:pt idx="4">
                  <c:v>45778</c:v>
                </c:pt>
                <c:pt idx="5">
                  <c:v>45809</c:v>
                </c:pt>
                <c:pt idx="6">
                  <c:v>45839</c:v>
                </c:pt>
                <c:pt idx="7">
                  <c:v>45870</c:v>
                </c:pt>
                <c:pt idx="8">
                  <c:v>45901</c:v>
                </c:pt>
                <c:pt idx="9">
                  <c:v>45931</c:v>
                </c:pt>
                <c:pt idx="10">
                  <c:v>45962</c:v>
                </c:pt>
                <c:pt idx="11">
                  <c:v>45992</c:v>
                </c:pt>
                <c:pt idx="12">
                  <c:v>46023</c:v>
                </c:pt>
                <c:pt idx="13">
                  <c:v>46054</c:v>
                </c:pt>
                <c:pt idx="14">
                  <c:v>46082</c:v>
                </c:pt>
              </c:numCache>
            </c:numRef>
          </c:cat>
          <c:val>
            <c:numRef>
              <c:f>'Git commits to main'!$B$2:$B$40</c:f>
              <c:numCache>
                <c:formatCode>General</c:formatCode>
                <c:ptCount val="39"/>
                <c:pt idx="0">
                  <c:v>17</c:v>
                </c:pt>
                <c:pt idx="1">
                  <c:v>33</c:v>
                </c:pt>
                <c:pt idx="2">
                  <c:v>25</c:v>
                </c:pt>
                <c:pt idx="3">
                  <c:v>22</c:v>
                </c:pt>
                <c:pt idx="4">
                  <c:v>39</c:v>
                </c:pt>
                <c:pt idx="5">
                  <c:v>23</c:v>
                </c:pt>
                <c:pt idx="6">
                  <c:v>41</c:v>
                </c:pt>
                <c:pt idx="7">
                  <c:v>28</c:v>
                </c:pt>
                <c:pt idx="8">
                  <c:v>23</c:v>
                </c:pt>
                <c:pt idx="9">
                  <c:v>34</c:v>
                </c:pt>
                <c:pt idx="10">
                  <c:v>31</c:v>
                </c:pt>
                <c:pt idx="11">
                  <c:v>18</c:v>
                </c:pt>
                <c:pt idx="12">
                  <c:v>27</c:v>
                </c:pt>
                <c:pt idx="13">
                  <c:v>39</c:v>
                </c:pt>
                <c:pt idx="14">
                  <c:v>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02E-1749-8370-7D875D992B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75193359"/>
        <c:axId val="975198031"/>
      </c:lineChart>
      <c:dateAx>
        <c:axId val="975193359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5198031"/>
        <c:crosses val="autoZero"/>
        <c:auto val="1"/>
        <c:lblOffset val="100"/>
        <c:baseTimeUnit val="months"/>
      </c:dateAx>
      <c:valAx>
        <c:axId val="9751980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51933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docs.isambard.ac.uk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Cloudflare!$B$1</c:f>
              <c:strCache>
                <c:ptCount val="1"/>
                <c:pt idx="0">
                  <c:v>Visits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Cloudflare!$A$2:$A$27</c:f>
              <c:numCache>
                <c:formatCode>mmm\-yy</c:formatCode>
                <c:ptCount val="26"/>
                <c:pt idx="0">
                  <c:v>45658</c:v>
                </c:pt>
                <c:pt idx="1">
                  <c:v>45689</c:v>
                </c:pt>
                <c:pt idx="2">
                  <c:v>45717</c:v>
                </c:pt>
                <c:pt idx="3">
                  <c:v>45748</c:v>
                </c:pt>
                <c:pt idx="4">
                  <c:v>45778</c:v>
                </c:pt>
                <c:pt idx="5">
                  <c:v>45809</c:v>
                </c:pt>
                <c:pt idx="6">
                  <c:v>45839</c:v>
                </c:pt>
                <c:pt idx="7">
                  <c:v>45870</c:v>
                </c:pt>
                <c:pt idx="8">
                  <c:v>45901</c:v>
                </c:pt>
                <c:pt idx="9">
                  <c:v>45931</c:v>
                </c:pt>
                <c:pt idx="10">
                  <c:v>45962</c:v>
                </c:pt>
                <c:pt idx="11">
                  <c:v>45992</c:v>
                </c:pt>
                <c:pt idx="12">
                  <c:v>46023</c:v>
                </c:pt>
                <c:pt idx="13">
                  <c:v>46054</c:v>
                </c:pt>
                <c:pt idx="14">
                  <c:v>46082</c:v>
                </c:pt>
              </c:numCache>
            </c:numRef>
          </c:cat>
          <c:val>
            <c:numRef>
              <c:f>Cloudflare!$B$2:$B$27</c:f>
              <c:numCache>
                <c:formatCode>General</c:formatCode>
                <c:ptCount val="26"/>
                <c:pt idx="0">
                  <c:v>1140</c:v>
                </c:pt>
                <c:pt idx="1">
                  <c:v>2080</c:v>
                </c:pt>
                <c:pt idx="2">
                  <c:v>2450</c:v>
                </c:pt>
                <c:pt idx="3">
                  <c:v>3190</c:v>
                </c:pt>
                <c:pt idx="4">
                  <c:v>2430</c:v>
                </c:pt>
                <c:pt idx="5">
                  <c:v>1690</c:v>
                </c:pt>
                <c:pt idx="6">
                  <c:v>2680</c:v>
                </c:pt>
                <c:pt idx="7">
                  <c:v>3250</c:v>
                </c:pt>
                <c:pt idx="8">
                  <c:v>12300</c:v>
                </c:pt>
                <c:pt idx="9">
                  <c:v>5000</c:v>
                </c:pt>
                <c:pt idx="10">
                  <c:v>5320</c:v>
                </c:pt>
                <c:pt idx="11">
                  <c:v>4000</c:v>
                </c:pt>
                <c:pt idx="12">
                  <c:v>6020</c:v>
                </c:pt>
                <c:pt idx="13">
                  <c:v>8270</c:v>
                </c:pt>
                <c:pt idx="14">
                  <c:v>11650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DD0-C64D-9F9F-DCF64B4DEAF0}"/>
            </c:ext>
          </c:extLst>
        </c:ser>
        <c:ser>
          <c:idx val="1"/>
          <c:order val="1"/>
          <c:tx>
            <c:strRef>
              <c:f>Cloudflare!$C$1</c:f>
              <c:strCache>
                <c:ptCount val="1"/>
                <c:pt idx="0">
                  <c:v>Page Views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Cloudflare!$A$2:$A$27</c:f>
              <c:numCache>
                <c:formatCode>mmm\-yy</c:formatCode>
                <c:ptCount val="26"/>
                <c:pt idx="0">
                  <c:v>45658</c:v>
                </c:pt>
                <c:pt idx="1">
                  <c:v>45689</c:v>
                </c:pt>
                <c:pt idx="2">
                  <c:v>45717</c:v>
                </c:pt>
                <c:pt idx="3">
                  <c:v>45748</c:v>
                </c:pt>
                <c:pt idx="4">
                  <c:v>45778</c:v>
                </c:pt>
                <c:pt idx="5">
                  <c:v>45809</c:v>
                </c:pt>
                <c:pt idx="6">
                  <c:v>45839</c:v>
                </c:pt>
                <c:pt idx="7">
                  <c:v>45870</c:v>
                </c:pt>
                <c:pt idx="8">
                  <c:v>45901</c:v>
                </c:pt>
                <c:pt idx="9">
                  <c:v>45931</c:v>
                </c:pt>
                <c:pt idx="10">
                  <c:v>45962</c:v>
                </c:pt>
                <c:pt idx="11">
                  <c:v>45992</c:v>
                </c:pt>
                <c:pt idx="12">
                  <c:v>46023</c:v>
                </c:pt>
                <c:pt idx="13">
                  <c:v>46054</c:v>
                </c:pt>
                <c:pt idx="14">
                  <c:v>46082</c:v>
                </c:pt>
              </c:numCache>
            </c:numRef>
          </c:cat>
          <c:val>
            <c:numRef>
              <c:f>Cloudflare!$C$2:$C$27</c:f>
              <c:numCache>
                <c:formatCode>General</c:formatCode>
                <c:ptCount val="26"/>
                <c:pt idx="0">
                  <c:v>3650</c:v>
                </c:pt>
                <c:pt idx="1">
                  <c:v>7170</c:v>
                </c:pt>
                <c:pt idx="2">
                  <c:v>8320</c:v>
                </c:pt>
                <c:pt idx="3">
                  <c:v>7010</c:v>
                </c:pt>
                <c:pt idx="4">
                  <c:v>7030</c:v>
                </c:pt>
                <c:pt idx="5">
                  <c:v>4790</c:v>
                </c:pt>
                <c:pt idx="6">
                  <c:v>7990</c:v>
                </c:pt>
                <c:pt idx="7">
                  <c:v>11700</c:v>
                </c:pt>
                <c:pt idx="8">
                  <c:v>24000</c:v>
                </c:pt>
                <c:pt idx="9">
                  <c:v>19460</c:v>
                </c:pt>
                <c:pt idx="10">
                  <c:v>16530</c:v>
                </c:pt>
                <c:pt idx="11">
                  <c:v>14720</c:v>
                </c:pt>
                <c:pt idx="12">
                  <c:v>19380</c:v>
                </c:pt>
                <c:pt idx="13">
                  <c:v>24350</c:v>
                </c:pt>
                <c:pt idx="14">
                  <c:v>30770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DD0-C64D-9F9F-DCF64B4DEA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14541647"/>
        <c:axId val="1114536079"/>
      </c:lineChart>
      <c:dateAx>
        <c:axId val="1114541647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4536079"/>
        <c:crosses val="autoZero"/>
        <c:auto val="1"/>
        <c:lblOffset val="100"/>
        <c:baseTimeUnit val="months"/>
      </c:dateAx>
      <c:valAx>
        <c:axId val="11145360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45416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EE37E-3B28-8B05-B9B4-9425F13184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35537A-4C00-1502-98FD-E9E3A47CAE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71EDB-FB93-5B3B-A64C-6909FCD44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AF50-06D6-8649-89F2-8D59605984CB}" type="datetimeFigureOut">
              <a:rPr lang="en-GB" smtClean="0"/>
              <a:t>24/04/2026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DFA504-2977-90B8-C878-962BA016E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0E4BDF-B9D2-7E24-10D6-8B5D6081B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B108-06E3-914E-89AB-8F4C69EEE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433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04383-5735-572E-A945-4341340E1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12FE77-2806-2242-D904-69277483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8B4CB7-E668-46B0-601B-6B77BCD32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AF50-06D6-8649-89F2-8D59605984CB}" type="datetimeFigureOut">
              <a:rPr lang="en-GB" smtClean="0"/>
              <a:t>24/04/2026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A034C5-8579-BD4D-C777-56D4FFBB8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181F8B-B74A-643F-7148-8FC78030C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B108-06E3-914E-89AB-8F4C69EEE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12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14E3D8-32EB-45FD-B0AC-0A874ACE7E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02799B-E1D7-05FB-3A2F-3A6AC93733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5D5888-B7DC-B7FC-ED44-E1815C276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AF50-06D6-8649-89F2-8D59605984CB}" type="datetimeFigureOut">
              <a:rPr lang="en-GB" smtClean="0"/>
              <a:t>24/04/2026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D6CA5-408E-10B8-EDED-62EC744B6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98CA6C-A107-ADA3-9C18-F491FF4EE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B108-06E3-914E-89AB-8F4C69EEE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630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2897F-C55C-E0B1-D57D-DD7C13F31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96158-A920-6EA6-9973-A3128D329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3AC0A-F65D-7CD4-C810-92709D7C1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AF50-06D6-8649-89F2-8D59605984CB}" type="datetimeFigureOut">
              <a:rPr lang="en-GB" smtClean="0"/>
              <a:t>24/04/2026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66A3D4-E1E7-0951-E346-41E07E257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18215-58BC-C7AC-EAF7-E6994F838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B108-06E3-914E-89AB-8F4C69EEE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454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3912B-E12D-B09E-3A37-72C6AE250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B6EA18-1C7C-CEE0-2746-F9846E72E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CE9C29-A043-2A34-3F1C-C17E1ECD2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AF50-06D6-8649-89F2-8D59605984CB}" type="datetimeFigureOut">
              <a:rPr lang="en-GB" smtClean="0"/>
              <a:t>24/04/2026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DA861E-658F-2678-F99A-C0CCD5003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6993F6-44B0-AA53-C192-01A4624D3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B108-06E3-914E-89AB-8F4C69EEE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087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D0B57-712A-B34B-B5A2-C8232BC78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BBFC0-1942-56DC-59F7-EB6F44DF89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1E34D-0645-DCCA-7D29-4A978DAAAF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8B3A8B-25CB-8C1D-B90B-C289DCDDE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AF50-06D6-8649-89F2-8D59605984CB}" type="datetimeFigureOut">
              <a:rPr lang="en-GB" smtClean="0"/>
              <a:t>24/04/2026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D7BCE-C9A9-849E-DE8B-A9CF1F379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E02DC0-A149-B4FC-D2E4-F215DC2B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B108-06E3-914E-89AB-8F4C69EEE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8636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9D250-2D36-0768-71FC-1E45FEDF8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FEBE41-10A6-C616-4A48-E166700B7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86CE80-14B3-A159-04F1-FE90AEA588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D40EF6-BD40-4234-11A1-D3DAF121A7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641E6F-0670-DE14-1BE3-AD612AC3F0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0A8E71-E105-6935-79A7-4C4D6F52E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AF50-06D6-8649-89F2-8D59605984CB}" type="datetimeFigureOut">
              <a:rPr lang="en-GB" smtClean="0"/>
              <a:t>24/04/2026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C2AEF4-3B6D-AFBD-9321-06BEE03A4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DD94E8-F4DB-A28E-0795-47411842A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B108-06E3-914E-89AB-8F4C69EEE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526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9CE0E-9CB8-1203-BA0F-419068167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0132C0-6E69-0BBF-D580-D4FA7C5A7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AF50-06D6-8649-89F2-8D59605984CB}" type="datetimeFigureOut">
              <a:rPr lang="en-GB" smtClean="0"/>
              <a:t>24/04/2026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576BDB-2C6C-2466-A54B-3C26883D4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AC622D-E040-4ECC-9568-86ACF9264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B108-06E3-914E-89AB-8F4C69EEE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50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F923D7-0237-3130-CC17-6EAB8C972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AF50-06D6-8649-89F2-8D59605984CB}" type="datetimeFigureOut">
              <a:rPr lang="en-GB" smtClean="0"/>
              <a:t>24/04/2026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0150A6-3123-776D-D509-AF7A7EA3F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BF15C3-E13F-0E6F-0C86-242BAAAC3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B108-06E3-914E-89AB-8F4C69EEE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594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02E1B-20E5-A754-307B-F8F48E820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26541-F6B9-D742-551C-EB6F7F68A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5A55E5-5FA7-EDDB-9215-F8672D2039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719CF2-A027-75D5-E946-0F09B745C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AF50-06D6-8649-89F2-8D59605984CB}" type="datetimeFigureOut">
              <a:rPr lang="en-GB" smtClean="0"/>
              <a:t>24/04/2026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4E4AB-E76C-1FF4-E1B1-533A3EA38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BD9B68-BFE2-37CC-B94C-AF31A3153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B108-06E3-914E-89AB-8F4C69EEE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002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50252-B6A7-2B7B-B6DC-CDA3DAFCC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2A4729-331C-7B38-B34A-494239DEAB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41C6F3-A467-2A0C-4586-21F690E41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560F4C-A70B-98A0-1ED5-3B11F3751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AF50-06D6-8649-89F2-8D59605984CB}" type="datetimeFigureOut">
              <a:rPr lang="en-GB" smtClean="0"/>
              <a:t>24/04/2026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40D9A6-1A5F-08D9-18FA-AA0DB803B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ACCAC8-0792-FFD6-B2BF-345F574D5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B108-06E3-914E-89AB-8F4C69EEE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726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6EA411-1716-27FB-B4D5-BA0D36DA9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4AFCF6-2099-EC1C-D29C-98D6CCA36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24491-D5D4-D8D0-867E-E1A0D3B0A4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468AF50-06D6-8649-89F2-8D59605984CB}" type="datetimeFigureOut">
              <a:rPr lang="en-GB" smtClean="0"/>
              <a:pPr/>
              <a:t>24/04/2026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E3ADD9-A5C0-E79C-AE36-40B5CE0DD6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00B4D-37D3-6A6B-A77B-B8C5336B6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C6EB108-06E3-914E-89AB-8F4C69EEEF75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41F19A-3A84-2807-9D4C-FF0227A3644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643" y="6176963"/>
            <a:ext cx="2254031" cy="6264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4C4D06-7B09-7A94-6371-9EDC5EDCCAC9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6232650"/>
            <a:ext cx="1781299" cy="62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3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diataxis.f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6E1DE-70C5-9085-0AC7-AA8CAD181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114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dirty="0"/>
              <a:t>Documentation perspectives:</a:t>
            </a:r>
            <a:br>
              <a:rPr lang="en-GB" dirty="0"/>
            </a:br>
            <a:r>
              <a:rPr lang="en-GB" dirty="0"/>
              <a:t>Isambard-AI &amp; Isambard 3</a:t>
            </a:r>
            <a:br>
              <a:rPr lang="en-GB" dirty="0"/>
            </a:br>
            <a:br>
              <a:rPr lang="en-GB" dirty="0"/>
            </a:br>
            <a:r>
              <a:rPr lang="en-GB" sz="4000" i="1" dirty="0"/>
              <a:t>If it isn’t documented, it doesn’t exist; </a:t>
            </a:r>
            <a:br>
              <a:rPr lang="en-GB" sz="4000" i="1" dirty="0"/>
            </a:br>
            <a:r>
              <a:rPr lang="en-GB" sz="4000" i="1" dirty="0"/>
              <a:t>if it’s documented, you support it</a:t>
            </a:r>
            <a:endParaRPr lang="en-GB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88B126-6864-6B3E-450A-A857A6DB57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2256"/>
            <a:ext cx="9144000" cy="1655762"/>
          </a:xfrm>
        </p:spPr>
        <p:txBody>
          <a:bodyPr/>
          <a:lstStyle/>
          <a:p>
            <a:r>
              <a:rPr lang="en-GB" dirty="0"/>
              <a:t>Richard Gilham,</a:t>
            </a:r>
          </a:p>
          <a:p>
            <a:r>
              <a:rPr lang="en-GB" dirty="0"/>
              <a:t>Bristol Centre for Supercomputing</a:t>
            </a:r>
          </a:p>
        </p:txBody>
      </p:sp>
    </p:spTree>
    <p:extLst>
      <p:ext uri="{BB962C8B-B14F-4D97-AF65-F5344CB8AC3E}">
        <p14:creationId xmlns:p14="http://schemas.microsoft.com/office/powerpoint/2010/main" val="480573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6ABF4-9599-6D83-D623-DDB42D02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Framework &amp; Working Practices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6E376-9E2D-D505-530E-6C91A3202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37" y="1868155"/>
            <a:ext cx="6679019" cy="435133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Written using Material for </a:t>
            </a:r>
            <a:r>
              <a:rPr lang="en-GB" dirty="0" err="1"/>
              <a:t>MkDocs</a:t>
            </a:r>
            <a:endParaRPr lang="en-GB" dirty="0"/>
          </a:p>
          <a:p>
            <a:pPr lvl="1"/>
            <a:r>
              <a:rPr lang="en-GB" dirty="0"/>
              <a:t>Concerns about health of </a:t>
            </a:r>
            <a:r>
              <a:rPr lang="en-GB" dirty="0" err="1"/>
              <a:t>MkDocs</a:t>
            </a:r>
            <a:endParaRPr lang="en-GB" dirty="0"/>
          </a:p>
          <a:p>
            <a:r>
              <a:rPr lang="en-GB" dirty="0"/>
              <a:t>Treat as docs-as-code</a:t>
            </a:r>
          </a:p>
          <a:p>
            <a:pPr lvl="1"/>
            <a:r>
              <a:rPr lang="en-GB" dirty="0"/>
              <a:t>Lightweight branch-review-commit process</a:t>
            </a:r>
          </a:p>
          <a:p>
            <a:pPr lvl="1"/>
            <a:r>
              <a:rPr lang="en-GB" dirty="0"/>
              <a:t>Allow no-review emergency changes</a:t>
            </a:r>
          </a:p>
          <a:p>
            <a:r>
              <a:rPr lang="en-GB" dirty="0"/>
              <a:t>All team members expected to write &amp; review content within expertise areas</a:t>
            </a:r>
          </a:p>
          <a:p>
            <a:pPr lvl="1"/>
            <a:r>
              <a:rPr lang="en-GB" dirty="0"/>
              <a:t>Can be a challenge when everyone feels busy</a:t>
            </a:r>
          </a:p>
          <a:p>
            <a:r>
              <a:rPr lang="en-GB" dirty="0"/>
              <a:t>Smaller ‘systems’ team set direction and maintain platform</a:t>
            </a:r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F6B7B16-C9C0-C7AF-80E5-29D89E48FD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106772"/>
              </p:ext>
            </p:extLst>
          </p:nvPr>
        </p:nvGraphicFramePr>
        <p:xfrm>
          <a:off x="7091916" y="1020725"/>
          <a:ext cx="4965405" cy="4351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45571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725EF-BB64-B010-75DA-ABFE358C3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Docs organisation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42BE1-B49B-13CA-9E2A-0A16AA433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Diataxsis</a:t>
            </a:r>
            <a:r>
              <a:rPr lang="en-GB" dirty="0"/>
              <a:t> framework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Key pages- status + onboarding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LLMs for us- useful but not perfect</a:t>
            </a:r>
          </a:p>
          <a:p>
            <a:pPr lvl="1"/>
            <a:r>
              <a:rPr lang="en-GB" dirty="0"/>
              <a:t>Copilot review via GitHub</a:t>
            </a:r>
          </a:p>
          <a:p>
            <a:pPr lvl="1"/>
            <a:r>
              <a:rPr lang="en-GB" dirty="0"/>
              <a:t>Claude code for drafting</a:t>
            </a:r>
          </a:p>
          <a:p>
            <a:pPr lvl="1"/>
            <a:r>
              <a:rPr lang="en-GB" dirty="0"/>
              <a:t>Reviewing and auditing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7D409E-AE1E-E348-B9A2-EB6B6C9D4CAD}"/>
              </a:ext>
            </a:extLst>
          </p:cNvPr>
          <p:cNvSpPr txBox="1"/>
          <p:nvPr/>
        </p:nvSpPr>
        <p:spPr>
          <a:xfrm>
            <a:off x="7678131" y="2720794"/>
            <a:ext cx="24541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hlinkClick r:id="rId2"/>
              </a:rPr>
              <a:t>https://diataxis.fr</a:t>
            </a:r>
            <a:endParaRPr lang="en-GB" sz="2400" dirty="0"/>
          </a:p>
        </p:txBody>
      </p:sp>
      <p:pic>
        <p:nvPicPr>
          <p:cNvPr id="2050" name="Picture 2" descr="Diátaxis">
            <a:extLst>
              <a:ext uri="{FF2B5EF4-FFF2-40B4-BE49-F238E27FC236}">
                <a16:creationId xmlns:a16="http://schemas.microsoft.com/office/drawing/2014/main" id="{54CB4A68-9F14-C994-57EC-12AA56FD41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9" t="21916" r="1974" b="12878"/>
          <a:stretch>
            <a:fillRect/>
          </a:stretch>
        </p:blipFill>
        <p:spPr bwMode="auto">
          <a:xfrm>
            <a:off x="6293025" y="564685"/>
            <a:ext cx="5560721" cy="225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C85106-A36D-263D-524F-CF576307F0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1356" y="3378687"/>
            <a:ext cx="5230644" cy="347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097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9B501-5A97-5840-CB45-420498E04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Community contributions?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3AEF4-F8F3-B7D4-37CD-10A48AFE3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20522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Reputational risk</a:t>
            </a:r>
          </a:p>
          <a:p>
            <a:pPr lvl="1"/>
            <a:r>
              <a:rPr lang="en-GB" dirty="0"/>
              <a:t>Defacing by bad actors</a:t>
            </a:r>
          </a:p>
          <a:p>
            <a:pPr lvl="1"/>
            <a:r>
              <a:rPr lang="en-GB" dirty="0"/>
              <a:t>Forks &amp; local mirrors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Promises often more forthcoming than PRs</a:t>
            </a:r>
          </a:p>
          <a:p>
            <a:pPr lvl="1"/>
            <a:r>
              <a:rPr lang="en-GB" dirty="0"/>
              <a:t>Risk &amp; process vs reward?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Allow hand-picked trusted individuals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3BC2817-F25F-3958-8974-196BD4BFAB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3757269"/>
              </p:ext>
            </p:extLst>
          </p:nvPr>
        </p:nvGraphicFramePr>
        <p:xfrm>
          <a:off x="7176978" y="1222742"/>
          <a:ext cx="4880343" cy="4625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0574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50313-6857-944E-B56D-C7E645639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Users &amp; LLMs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E02C7-083A-38B8-16C8-9318991B2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328" y="1825625"/>
            <a:ext cx="685228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Users </a:t>
            </a:r>
            <a:r>
              <a:rPr lang="en-GB" i="1" dirty="0"/>
              <a:t>will</a:t>
            </a:r>
            <a:r>
              <a:rPr lang="en-GB" dirty="0"/>
              <a:t> use </a:t>
            </a:r>
            <a:r>
              <a:rPr lang="en-GB" strike="sngStrike" dirty="0"/>
              <a:t>google</a:t>
            </a:r>
            <a:r>
              <a:rPr lang="en-GB" dirty="0"/>
              <a:t> LLMs for support…</a:t>
            </a:r>
          </a:p>
          <a:p>
            <a:pPr marL="0" indent="0">
              <a:buNone/>
            </a:pPr>
            <a:r>
              <a:rPr lang="en-GB" dirty="0"/>
              <a:t>	…and will blindly follow advice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LLMs make ‘docs’ and ‘support’ convergent from a user perspective</a:t>
            </a:r>
          </a:p>
          <a:p>
            <a:pPr lvl="1"/>
            <a:r>
              <a:rPr lang="en-GB" dirty="0"/>
              <a:t>Exploring LLMs for support but cautious of quality</a:t>
            </a:r>
          </a:p>
          <a:p>
            <a:pPr lvl="1"/>
            <a:r>
              <a:rPr lang="en-GB" dirty="0"/>
              <a:t>Feed with docs, support ticket database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EB80F1-0F5D-4AA4-899F-A5C736940D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515"/>
          <a:stretch>
            <a:fillRect/>
          </a:stretch>
        </p:blipFill>
        <p:spPr>
          <a:xfrm>
            <a:off x="7783550" y="3891776"/>
            <a:ext cx="4140123" cy="8924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4F3A62-C6C1-101B-3E33-52AE296BC1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5307"/>
          <a:stretch>
            <a:fillRect/>
          </a:stretch>
        </p:blipFill>
        <p:spPr>
          <a:xfrm>
            <a:off x="7120613" y="681037"/>
            <a:ext cx="5071387" cy="251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93370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7A0AB6E4-5836-6E4B-ACA1-025D6786B404}" vid="{D43F1E43-4E79-D443-8D0C-499A9EA0C98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1_Office Theme</Template>
  <TotalTime>134</TotalTime>
  <Words>209</Words>
  <Application>Microsoft Macintosh PowerPoint</Application>
  <PresentationFormat>Widescreen</PresentationFormat>
  <Paragraphs>40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Arial</vt:lpstr>
      <vt:lpstr>1_Office Theme</vt:lpstr>
      <vt:lpstr>Documentation perspectives: Isambard-AI &amp; Isambard 3  If it isn’t documented, it doesn’t exist;  if it’s documented, you support it</vt:lpstr>
      <vt:lpstr>Framework &amp; Working Practices </vt:lpstr>
      <vt:lpstr>Docs organisation</vt:lpstr>
      <vt:lpstr>Community contributions? </vt:lpstr>
      <vt:lpstr>Users &amp; LLMs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Gilham</dc:creator>
  <cp:lastModifiedBy>Richard Gilham</cp:lastModifiedBy>
  <cp:revision>1</cp:revision>
  <dcterms:created xsi:type="dcterms:W3CDTF">2026-04-24T08:20:17Z</dcterms:created>
  <dcterms:modified xsi:type="dcterms:W3CDTF">2026-04-24T10:34:28Z</dcterms:modified>
</cp:coreProperties>
</file>