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F9476A-B3FB-1E40-B392-9279AC4743DC}" v="3" dt="2026-04-23T14:22:36.8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3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EE37E-3B28-8B05-B9B4-9425F13184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35537A-4C00-1502-98FD-E9E3A47CAE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E71EDB-FB93-5B3B-A64C-6909FCD44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8AF50-06D6-8649-89F2-8D59605984CB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DFA504-2977-90B8-C878-962BA016E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0E4BDF-B9D2-7E24-10D6-8B5D6081B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EB108-06E3-914E-89AB-8F4C69EEEF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6433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04383-5735-572E-A945-4341340E1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12FE77-2806-2242-D904-69277483CF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8B4CB7-E668-46B0-601B-6B77BCD32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8AF50-06D6-8649-89F2-8D59605984CB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A034C5-8579-BD4D-C777-56D4FFBB8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181F8B-B74A-643F-7148-8FC78030C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EB108-06E3-914E-89AB-8F4C69EEEF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512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914E3D8-32EB-45FD-B0AC-0A874ACE7E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02799B-E1D7-05FB-3A2F-3A6AC93733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5D5888-B7DC-B7FC-ED44-E1815C276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8AF50-06D6-8649-89F2-8D59605984CB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AD6CA5-408E-10B8-EDED-62EC744B6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98CA6C-A107-ADA3-9C18-F491FF4EE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EB108-06E3-914E-89AB-8F4C69EEEF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630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2897F-C55C-E0B1-D57D-DD7C13F31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696158-A920-6EA6-9973-A3128D3292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23AC0A-F65D-7CD4-C810-92709D7C1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8AF50-06D6-8649-89F2-8D59605984CB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66A3D4-E1E7-0951-E346-41E07E257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18215-58BC-C7AC-EAF7-E6994F838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EB108-06E3-914E-89AB-8F4C69EEEF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4454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3912B-E12D-B09E-3A37-72C6AE250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B6EA18-1C7C-CEE0-2746-F9846E72E1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CE9C29-A043-2A34-3F1C-C17E1ECD2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8AF50-06D6-8649-89F2-8D59605984CB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DA861E-658F-2678-F99A-C0CCD5003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6993F6-44B0-AA53-C192-01A4624D3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EB108-06E3-914E-89AB-8F4C69EEEF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1087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D0B57-712A-B34B-B5A2-C8232BC78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6BBFC0-1942-56DC-59F7-EB6F44DF89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21E34D-0645-DCCA-7D29-4A978DAAAF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8B3A8B-25CB-8C1D-B90B-C289DCDDE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8AF50-06D6-8649-89F2-8D59605984CB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D7BCE-C9A9-849E-DE8B-A9CF1F379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E02DC0-A149-B4FC-D2E4-F215DC2BA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EB108-06E3-914E-89AB-8F4C69EEEF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8636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9D250-2D36-0768-71FC-1E45FEDF8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FEBE41-10A6-C616-4A48-E166700B7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86CE80-14B3-A159-04F1-FE90AEA588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D40EF6-BD40-4234-11A1-D3DAF121A7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641E6F-0670-DE14-1BE3-AD612AC3F0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0A8E71-E105-6935-79A7-4C4D6F52E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8AF50-06D6-8649-89F2-8D59605984CB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C2AEF4-3B6D-AFBD-9321-06BEE03A4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DD94E8-F4DB-A28E-0795-47411842A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EB108-06E3-914E-89AB-8F4C69EEEF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526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9CE0E-9CB8-1203-BA0F-419068167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0132C0-6E69-0BBF-D580-D4FA7C5A7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8AF50-06D6-8649-89F2-8D59605984CB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576BDB-2C6C-2466-A54B-3C26883D4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AC622D-E040-4ECC-9568-86ACF9264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EB108-06E3-914E-89AB-8F4C69EEEF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750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F923D7-0237-3130-CC17-6EAB8C972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8AF50-06D6-8649-89F2-8D59605984CB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C0150A6-3123-776D-D509-AF7A7EA3F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BF15C3-E13F-0E6F-0C86-242BAAAC3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EB108-06E3-914E-89AB-8F4C69EEEF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1594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02E1B-20E5-A754-307B-F8F48E820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326541-F6B9-D742-551C-EB6F7F68A7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5A55E5-5FA7-EDDB-9215-F8672D2039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719CF2-A027-75D5-E946-0F09B745C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8AF50-06D6-8649-89F2-8D59605984CB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D4E4AB-E76C-1FF4-E1B1-533A3EA38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BD9B68-BFE2-37CC-B94C-AF31A3153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EB108-06E3-914E-89AB-8F4C69EEEF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1002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50252-B6A7-2B7B-B6DC-CDA3DAFCC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2A4729-331C-7B38-B34A-494239DEAB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41C6F3-A467-2A0C-4586-21F690E416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560F4C-A70B-98A0-1ED5-3B11F3751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8AF50-06D6-8649-89F2-8D59605984CB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40D9A6-1A5F-08D9-18FA-AA0DB803B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ACCAC8-0792-FFD6-B2BF-345F574D5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EB108-06E3-914E-89AB-8F4C69EEEF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726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6EA411-1716-27FB-B4D5-BA0D36DA9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4AFCF6-2099-EC1C-D29C-98D6CCA362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B24491-D5D4-D8D0-867E-E1A0D3B0A4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468AF50-06D6-8649-89F2-8D59605984CB}" type="datetimeFigureOut">
              <a:rPr lang="en-GB" smtClean="0"/>
              <a:pPr/>
              <a:t>23/04/2026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E3ADD9-A5C0-E79C-AE36-40B5CE0DD6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C00B4D-37D3-6A6B-A77B-B8C5336B6D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C6EB108-06E3-914E-89AB-8F4C69EEEF75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41F19A-3A84-2807-9D4C-FF0227A3644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643" y="6176963"/>
            <a:ext cx="2254031" cy="6264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74C4D06-7B09-7A94-6371-9EDC5EDCCAC9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6232650"/>
            <a:ext cx="1781299" cy="625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43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6E1DE-70C5-9085-0AC7-AA8CAD1817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CPE perspectives:</a:t>
            </a:r>
            <a:br>
              <a:rPr lang="en-GB" dirty="0"/>
            </a:br>
            <a:r>
              <a:rPr lang="en-GB" dirty="0"/>
              <a:t>Isambard-AI &amp; Isambard 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88B126-6864-6B3E-450A-A857A6DB574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Richard Gilham,</a:t>
            </a:r>
          </a:p>
          <a:p>
            <a:r>
              <a:rPr lang="en-GB" dirty="0"/>
              <a:t>Bristol Centre for Supercomputing</a:t>
            </a:r>
          </a:p>
        </p:txBody>
      </p:sp>
    </p:spTree>
    <p:extLst>
      <p:ext uri="{BB962C8B-B14F-4D97-AF65-F5344CB8AC3E}">
        <p14:creationId xmlns:p14="http://schemas.microsoft.com/office/powerpoint/2010/main" val="4244145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1BFFC-A8F9-4AAF-72FE-5097B6BA2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BriCS</a:t>
            </a:r>
            <a:r>
              <a:rPr lang="en-GB" dirty="0"/>
              <a:t> 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52513F-9BCB-891D-439B-6ACAE778D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5542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Isambard-AI: </a:t>
            </a:r>
          </a:p>
          <a:p>
            <a:pPr lvl="1"/>
            <a:r>
              <a:rPr lang="en-GB" dirty="0"/>
              <a:t>1362 nodes 4xGH200s</a:t>
            </a:r>
          </a:p>
          <a:p>
            <a:pPr lvl="1"/>
            <a:r>
              <a:rPr lang="en-GB" dirty="0"/>
              <a:t>AI focus; academia, government &amp; commercial (SME)</a:t>
            </a:r>
          </a:p>
          <a:p>
            <a:pPr marL="0" indent="0">
              <a:buNone/>
            </a:pPr>
            <a:r>
              <a:rPr lang="en-GB" dirty="0"/>
              <a:t>Isambard 3: </a:t>
            </a:r>
          </a:p>
          <a:p>
            <a:pPr lvl="1"/>
            <a:r>
              <a:rPr lang="en-GB" dirty="0"/>
              <a:t>384 nodes Grace-Grace</a:t>
            </a:r>
          </a:p>
          <a:p>
            <a:pPr lvl="1"/>
            <a:r>
              <a:rPr lang="en-GB" dirty="0"/>
              <a:t>Academia (UK Tier2/NCR)</a:t>
            </a:r>
          </a:p>
          <a:p>
            <a:pPr marL="0" indent="0">
              <a:buNone/>
            </a:pPr>
            <a:r>
              <a:rPr lang="en-GB" dirty="0" err="1"/>
              <a:t>BlueCrystal</a:t>
            </a:r>
            <a:r>
              <a:rPr lang="en-GB" dirty="0"/>
              <a:t> 5:</a:t>
            </a:r>
          </a:p>
          <a:p>
            <a:pPr lvl="1"/>
            <a:r>
              <a:rPr lang="en-GB" dirty="0"/>
              <a:t>AMD CPUs</a:t>
            </a:r>
          </a:p>
          <a:p>
            <a:pPr lvl="1"/>
            <a:r>
              <a:rPr lang="en-GB" dirty="0"/>
              <a:t>Internal to University of Bristol</a:t>
            </a:r>
          </a:p>
          <a:p>
            <a:pPr marL="0" indent="0">
              <a:buNone/>
            </a:pPr>
            <a:r>
              <a:rPr lang="en-GB" dirty="0"/>
              <a:t>More under construction…</a:t>
            </a:r>
          </a:p>
        </p:txBody>
      </p:sp>
      <p:pic>
        <p:nvPicPr>
          <p:cNvPr id="5" name="Picture 4" descr="An aerial view of the Isambard Park 1 facility. This included Isambard-AI and Isambard 3.">
            <a:extLst>
              <a:ext uri="{FF2B5EF4-FFF2-40B4-BE49-F238E27FC236}">
                <a16:creationId xmlns:a16="http://schemas.microsoft.com/office/drawing/2014/main" id="{061EBF18-5E71-218A-2F4D-9E3A844B42C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507" t="9931" r="19122" b="5324"/>
          <a:stretch>
            <a:fillRect/>
          </a:stretch>
        </p:blipFill>
        <p:spPr>
          <a:xfrm>
            <a:off x="7908695" y="804605"/>
            <a:ext cx="3768440" cy="2747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395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5F0DE-6D12-27BE-E62C-240071A90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Userbase: Large &amp; Diverse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457774-B3B7-A50E-9012-4779FF6209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Sciences to arts &amp; humanities to AI research</a:t>
            </a:r>
          </a:p>
          <a:p>
            <a:r>
              <a:rPr lang="en-GB" dirty="0"/>
              <a:t>Beginner to expert</a:t>
            </a:r>
          </a:p>
          <a:p>
            <a:pPr lvl="1"/>
            <a:r>
              <a:rPr lang="en-GB" dirty="0"/>
              <a:t>HPC, Cloud &amp; Workstation experience</a:t>
            </a:r>
          </a:p>
          <a:p>
            <a:r>
              <a:rPr lang="en-GB" dirty="0"/>
              <a:t>Bring what they have, not start from scratch</a:t>
            </a:r>
          </a:p>
          <a:p>
            <a:pPr lvl="1"/>
            <a:r>
              <a:rPr lang="en-GB" dirty="0"/>
              <a:t>Compiled and interpreted languages</a:t>
            </a:r>
          </a:p>
          <a:p>
            <a:pPr lvl="1"/>
            <a:r>
              <a:rPr lang="en-GB" dirty="0"/>
              <a:t>Containers, </a:t>
            </a:r>
            <a:r>
              <a:rPr lang="en-GB" dirty="0" err="1"/>
              <a:t>conda</a:t>
            </a:r>
            <a:r>
              <a:rPr lang="en-GB" dirty="0"/>
              <a:t>, Spack etc</a:t>
            </a:r>
          </a:p>
          <a:p>
            <a:r>
              <a:rPr lang="en-GB" dirty="0"/>
              <a:t>&lt;1 to &gt;1000 nodes</a:t>
            </a:r>
          </a:p>
          <a:p>
            <a:r>
              <a:rPr lang="en-GB" dirty="0"/>
              <a:t>Project duration 3-12 months</a:t>
            </a:r>
          </a:p>
          <a:p>
            <a:pPr lvl="1"/>
            <a:r>
              <a:rPr lang="en-GB" dirty="0"/>
              <a:t>~1000 projects/year; 1000s of users</a:t>
            </a:r>
          </a:p>
        </p:txBody>
      </p:sp>
    </p:spTree>
    <p:extLst>
      <p:ext uri="{BB962C8B-B14F-4D97-AF65-F5344CB8AC3E}">
        <p14:creationId xmlns:p14="http://schemas.microsoft.com/office/powerpoint/2010/main" val="1489093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4FB2F-9808-A515-4CF3-82B7A9232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Support: Scalability is crucial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4D340-C82E-0D61-D528-F351441CF7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100:1 user to </a:t>
            </a:r>
            <a:r>
              <a:rPr lang="en-GB" dirty="0" err="1"/>
              <a:t>BriCS</a:t>
            </a:r>
            <a:r>
              <a:rPr lang="en-GB" dirty="0"/>
              <a:t> ratio + fast project turnover</a:t>
            </a:r>
          </a:p>
          <a:p>
            <a:pPr marL="0" indent="0">
              <a:buNone/>
            </a:pPr>
            <a:r>
              <a:rPr lang="en-GB" dirty="0"/>
              <a:t>	= little scope for intensive ‘RSE’ support</a:t>
            </a:r>
          </a:p>
          <a:p>
            <a:pPr marL="457200" lvl="1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Users largely need to help themselves:</a:t>
            </a:r>
          </a:p>
          <a:p>
            <a:pPr lvl="1"/>
            <a:r>
              <a:rPr lang="en-GB" dirty="0"/>
              <a:t>Documentation (more in the Read the Docs </a:t>
            </a:r>
            <a:r>
              <a:rPr lang="en-GB" dirty="0" err="1"/>
              <a:t>BoF</a:t>
            </a:r>
            <a:r>
              <a:rPr lang="en-GB" dirty="0"/>
              <a:t>)</a:t>
            </a:r>
          </a:p>
          <a:p>
            <a:pPr lvl="1"/>
            <a:r>
              <a:rPr lang="en-GB" dirty="0" err="1"/>
              <a:t>Servicedesk</a:t>
            </a:r>
            <a:endParaRPr lang="en-GB" dirty="0"/>
          </a:p>
          <a:p>
            <a:pPr lvl="1"/>
            <a:r>
              <a:rPr lang="en-GB" dirty="0"/>
              <a:t>Training</a:t>
            </a:r>
          </a:p>
          <a:p>
            <a:pPr marL="457200" lvl="1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Less emphasis on tuning/optimisation (lower ROI in the first approximation)</a:t>
            </a:r>
          </a:p>
        </p:txBody>
      </p:sp>
    </p:spTree>
    <p:extLst>
      <p:ext uri="{BB962C8B-B14F-4D97-AF65-F5344CB8AC3E}">
        <p14:creationId xmlns:p14="http://schemas.microsoft.com/office/powerpoint/2010/main" val="1067343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0A740-82A2-7FEF-F14F-B255916DF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CPE (and related)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E89C27-58D1-5F5F-6702-B712DEC72B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646042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Document to pick up GNU by default</a:t>
            </a:r>
          </a:p>
          <a:p>
            <a:pPr lvl="1"/>
            <a:r>
              <a:rPr lang="en-GB" dirty="0"/>
              <a:t>Quick and reliable route to a first run</a:t>
            </a:r>
          </a:p>
          <a:p>
            <a:pPr lvl="1"/>
            <a:r>
              <a:rPr lang="en-GB" dirty="0"/>
              <a:t>Module load and go</a:t>
            </a:r>
          </a:p>
          <a:p>
            <a:pPr lvl="1"/>
            <a:r>
              <a:rPr lang="en-GB" dirty="0"/>
              <a:t>‘Experts’ will always spend time playing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NCCL &amp; MPI over Slingshot very important</a:t>
            </a:r>
          </a:p>
          <a:p>
            <a:pPr lvl="1"/>
            <a:r>
              <a:rPr lang="en-GB" dirty="0"/>
              <a:t>Latest models need ~8 nodes (24 GH200s)</a:t>
            </a:r>
          </a:p>
          <a:p>
            <a:pPr lvl="1"/>
            <a:r>
              <a:rPr lang="en-GB" dirty="0"/>
              <a:t>Good integration with containers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CUDA and NVIDIA Driver versions</a:t>
            </a:r>
          </a:p>
          <a:p>
            <a:pPr lvl="1"/>
            <a:r>
              <a:rPr lang="en-GB" dirty="0"/>
              <a:t>Too old for latest AI models</a:t>
            </a:r>
          </a:p>
          <a:p>
            <a:pPr lvl="1"/>
            <a:r>
              <a:rPr lang="en-GB" dirty="0"/>
              <a:t>Slow cadence bad for cybersecurity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4CE9E1-6D1F-C816-B83B-A7EDD187DB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3275" y="1363032"/>
            <a:ext cx="3649805" cy="170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04303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7A0AB6E4-5836-6E4B-ACA1-025D6786B404}" vid="{D43F1E43-4E79-D443-8D0C-499A9EA0C98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1_Office Theme</Template>
  <TotalTime>1291</TotalTime>
  <Words>246</Words>
  <Application>Microsoft Macintosh PowerPoint</Application>
  <PresentationFormat>Widescreen</PresentationFormat>
  <Paragraphs>47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Arial</vt:lpstr>
      <vt:lpstr>1_Office Theme</vt:lpstr>
      <vt:lpstr>CPE perspectives: Isambard-AI &amp; Isambard 3</vt:lpstr>
      <vt:lpstr>BriCS Services</vt:lpstr>
      <vt:lpstr>Userbase: Large &amp; Diverse</vt:lpstr>
      <vt:lpstr>Support: Scalability is crucial</vt:lpstr>
      <vt:lpstr>CPE (and related)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Richard Gilham</dc:creator>
  <cp:lastModifiedBy>Richard Gilham</cp:lastModifiedBy>
  <cp:revision>1</cp:revision>
  <dcterms:created xsi:type="dcterms:W3CDTF">2026-04-23T09:45:29Z</dcterms:created>
  <dcterms:modified xsi:type="dcterms:W3CDTF">2026-04-24T07:16:32Z</dcterms:modified>
</cp:coreProperties>
</file>