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7" r:id="rId3"/>
    <p:sldId id="269" r:id="rId4"/>
    <p:sldId id="270" r:id="rId5"/>
    <p:sldId id="277" r:id="rId6"/>
    <p:sldId id="278" r:id="rId7"/>
    <p:sldId id="279" r:id="rId8"/>
    <p:sldId id="273" r:id="rId9"/>
    <p:sldId id="263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3D37"/>
    <a:srgbClr val="4271FF"/>
    <a:srgbClr val="449F88"/>
    <a:srgbClr val="6EDCC3"/>
    <a:srgbClr val="FFFFFF"/>
    <a:srgbClr val="556B67"/>
    <a:srgbClr val="4958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77907" autoAdjust="0"/>
  </p:normalViewPr>
  <p:slideViewPr>
    <p:cSldViewPr snapToGrid="0">
      <p:cViewPr varScale="1">
        <p:scale>
          <a:sx n="102" d="100"/>
          <a:sy n="102" d="100"/>
        </p:scale>
        <p:origin x="900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D55D5-59AD-4CEC-8E9E-10B8163922DE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01128-F987-4350-AF54-A0B1A055AA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0827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01128-F987-4350-AF54-A0B1A055AA0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3483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b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01128-F987-4350-AF54-A0B1A055AA0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443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01128-F987-4350-AF54-A0B1A055AA0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184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930511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42699643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algn="just">
              <a:defRPr/>
            </a:pPr>
            <a:endParaRPr lang="en-GB" dirty="0"/>
          </a:p>
        </p:txBody>
      </p:sp>
      <p:sp>
        <p:nvSpPr>
          <p:cNvPr id="128756390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245F154-66E0-0961-59FF-760954CDBBD0}" type="slidenum">
              <a:r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4389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832466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99289449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algn="just">
              <a:defRPr/>
            </a:pPr>
            <a:endParaRPr lang="en-GB" dirty="0"/>
          </a:p>
        </p:txBody>
      </p:sp>
      <p:sp>
        <p:nvSpPr>
          <p:cNvPr id="91908408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9E9686F-DC01-3C94-1B6C-697DA868F42F}" type="slidenum">
              <a:rPr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7288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832466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99289449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algn="just">
              <a:defRPr/>
            </a:pPr>
            <a:endParaRPr sz="1200" dirty="0">
              <a:solidFill>
                <a:schemeClr val="tx1"/>
              </a:solidFill>
            </a:endParaRPr>
          </a:p>
        </p:txBody>
      </p:sp>
      <p:sp>
        <p:nvSpPr>
          <p:cNvPr id="91908408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9E9686F-DC01-3C94-1B6C-697DA868F42F}" type="slidenum">
              <a:rPr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23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u="none" strike="noStrike" cap="none" spc="0" baseline="0" dirty="0" smtClean="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01128-F987-4350-AF54-A0B1A055AA0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066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01128-F987-4350-AF54-A0B1A055AA05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8136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2F7D-1F9D-44B2-822C-823355172D22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4A4-8A87-4119-B5D4-EC76738CC5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4465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2F7D-1F9D-44B2-822C-823355172D22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4A4-8A87-4119-B5D4-EC76738CC5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1726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2F7D-1F9D-44B2-822C-823355172D22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4A4-8A87-4119-B5D4-EC76738CC5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2607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2F7D-1F9D-44B2-822C-823355172D22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4A4-8A87-4119-B5D4-EC76738CC5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0105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2F7D-1F9D-44B2-822C-823355172D22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4A4-8A87-4119-B5D4-EC76738CC5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765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2F7D-1F9D-44B2-822C-823355172D22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4A4-8A87-4119-B5D4-EC76738CC5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172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2F7D-1F9D-44B2-822C-823355172D22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4A4-8A87-4119-B5D4-EC76738CC5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7614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2F7D-1F9D-44B2-822C-823355172D22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4A4-8A87-4119-B5D4-EC76738CC5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8725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2F7D-1F9D-44B2-822C-823355172D22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4A4-8A87-4119-B5D4-EC76738CC5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5351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2F7D-1F9D-44B2-822C-823355172D22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4A4-8A87-4119-B5D4-EC76738CC5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8746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2F7D-1F9D-44B2-822C-823355172D22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4A4-8A87-4119-B5D4-EC76738CC5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1984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D2F7D-1F9D-44B2-822C-823355172D22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D34A4-8A87-4119-B5D4-EC76738CC5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7989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99697" y="258037"/>
            <a:ext cx="1836703" cy="986563"/>
          </a:xfrm>
          <a:custGeom>
            <a:avLst/>
            <a:gdLst/>
            <a:ahLst/>
            <a:cxnLst/>
            <a:rect l="l" t="t" r="r" b="b"/>
            <a:pathLst>
              <a:path w="2755054" h="1479845">
                <a:moveTo>
                  <a:pt x="0" y="0"/>
                </a:moveTo>
                <a:lnTo>
                  <a:pt x="2755054" y="0"/>
                </a:lnTo>
                <a:lnTo>
                  <a:pt x="2755054" y="1479845"/>
                </a:lnTo>
                <a:lnTo>
                  <a:pt x="0" y="14798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74046" y="5780796"/>
            <a:ext cx="344507" cy="534120"/>
          </a:xfrm>
          <a:custGeom>
            <a:avLst/>
            <a:gdLst/>
            <a:ahLst/>
            <a:cxnLst/>
            <a:rect l="l" t="t" r="r" b="b"/>
            <a:pathLst>
              <a:path w="516761" h="801180">
                <a:moveTo>
                  <a:pt x="0" y="0"/>
                </a:moveTo>
                <a:lnTo>
                  <a:pt x="516761" y="0"/>
                </a:lnTo>
                <a:lnTo>
                  <a:pt x="516761" y="801180"/>
                </a:lnTo>
                <a:lnTo>
                  <a:pt x="0" y="8011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85800" y="1447800"/>
            <a:ext cx="11506200" cy="2077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050"/>
              </a:lnSpc>
            </a:pPr>
            <a:r>
              <a:rPr lang="en-US" sz="7000" b="1" spc="-385" dirty="0" smtClean="0">
                <a:solidFill>
                  <a:srgbClr val="556B67"/>
                </a:solidFill>
                <a:latin typeface="Lato Bold"/>
                <a:ea typeface="Lato Bold"/>
                <a:cs typeface="Lato Bold"/>
                <a:sym typeface="Lato Bold"/>
              </a:rPr>
              <a:t>PEAD/CUG</a:t>
            </a:r>
            <a:r>
              <a:rPr lang="en-US" sz="7000" b="1" spc="-385" dirty="0" smtClean="0">
                <a:solidFill>
                  <a:srgbClr val="1F3D37"/>
                </a:solidFill>
                <a:latin typeface="Lato Bold"/>
                <a:ea typeface="Lato Bold"/>
                <a:cs typeface="Lato Bold"/>
                <a:sym typeface="Lato Bold"/>
              </a:rPr>
              <a:t> 2026: </a:t>
            </a:r>
            <a:r>
              <a:rPr lang="en-US" sz="7000" spc="-385" dirty="0" smtClean="0">
                <a:solidFill>
                  <a:srgbClr val="1F3D37"/>
                </a:solidFill>
                <a:latin typeface="Lato Light"/>
                <a:ea typeface="Lato Light"/>
                <a:cs typeface="Lato Light"/>
                <a:sym typeface="Lato Light"/>
              </a:rPr>
              <a:t>CINES Environment</a:t>
            </a:r>
            <a:endParaRPr lang="en-US" sz="7000" spc="-385" dirty="0">
              <a:solidFill>
                <a:srgbClr val="1F3D3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6535" y="6098455"/>
            <a:ext cx="2692538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6"/>
              </a:lnSpc>
            </a:pPr>
            <a:r>
              <a:rPr lang="en-US" sz="2204" dirty="0">
                <a:solidFill>
                  <a:srgbClr val="6EDCC3"/>
                </a:solidFill>
                <a:latin typeface="Public Sans"/>
                <a:ea typeface="Public Sans"/>
                <a:cs typeface="Public Sans"/>
                <a:sym typeface="Public Sans"/>
              </a:rPr>
              <a:t>France, Montpellier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96535" y="5780797"/>
            <a:ext cx="1209727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74"/>
              </a:lnSpc>
            </a:pPr>
            <a:r>
              <a:rPr lang="en-US" sz="2645" dirty="0">
                <a:solidFill>
                  <a:srgbClr val="1F3D37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CINES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8829920" y="5633367"/>
            <a:ext cx="2901004" cy="681549"/>
            <a:chOff x="-590842" y="-98775"/>
            <a:chExt cx="854251" cy="200694"/>
          </a:xfrm>
        </p:grpSpPr>
        <p:sp>
          <p:nvSpPr>
            <p:cNvPr id="8" name="Freeform 8"/>
            <p:cNvSpPr/>
            <p:nvPr/>
          </p:nvSpPr>
          <p:spPr>
            <a:xfrm>
              <a:off x="-590842" y="-68225"/>
              <a:ext cx="845976" cy="143544"/>
            </a:xfrm>
            <a:custGeom>
              <a:avLst/>
              <a:gdLst/>
              <a:ahLst/>
              <a:cxnLst/>
              <a:rect l="l" t="t" r="r" b="b"/>
              <a:pathLst>
                <a:path w="845976" h="143544">
                  <a:moveTo>
                    <a:pt x="41320" y="0"/>
                  </a:moveTo>
                  <a:lnTo>
                    <a:pt x="804655" y="0"/>
                  </a:lnTo>
                  <a:cubicBezTo>
                    <a:pt x="815614" y="0"/>
                    <a:pt x="826124" y="4353"/>
                    <a:pt x="833873" y="12102"/>
                  </a:cubicBezTo>
                  <a:cubicBezTo>
                    <a:pt x="841622" y="19852"/>
                    <a:pt x="845976" y="30362"/>
                    <a:pt x="845976" y="41320"/>
                  </a:cubicBezTo>
                  <a:lnTo>
                    <a:pt x="845976" y="102223"/>
                  </a:lnTo>
                  <a:cubicBezTo>
                    <a:pt x="845976" y="113182"/>
                    <a:pt x="841622" y="123692"/>
                    <a:pt x="833873" y="131441"/>
                  </a:cubicBezTo>
                  <a:cubicBezTo>
                    <a:pt x="826124" y="139190"/>
                    <a:pt x="815614" y="143544"/>
                    <a:pt x="804655" y="143544"/>
                  </a:cubicBezTo>
                  <a:lnTo>
                    <a:pt x="41320" y="143544"/>
                  </a:lnTo>
                  <a:cubicBezTo>
                    <a:pt x="30362" y="143544"/>
                    <a:pt x="19852" y="139190"/>
                    <a:pt x="12102" y="131441"/>
                  </a:cubicBezTo>
                  <a:cubicBezTo>
                    <a:pt x="4353" y="123692"/>
                    <a:pt x="0" y="113182"/>
                    <a:pt x="0" y="102223"/>
                  </a:cubicBezTo>
                  <a:lnTo>
                    <a:pt x="0" y="41320"/>
                  </a:lnTo>
                  <a:cubicBezTo>
                    <a:pt x="0" y="30362"/>
                    <a:pt x="4353" y="19852"/>
                    <a:pt x="12102" y="12102"/>
                  </a:cubicBezTo>
                  <a:cubicBezTo>
                    <a:pt x="19852" y="4353"/>
                    <a:pt x="30362" y="0"/>
                    <a:pt x="41320" y="0"/>
                  </a:cubicBezTo>
                  <a:close/>
                </a:path>
              </a:pathLst>
            </a:custGeom>
            <a:solidFill>
              <a:srgbClr val="449F88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-582567" y="-98775"/>
              <a:ext cx="845976" cy="20069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1"/>
                </a:lnSpc>
              </a:pPr>
              <a:r>
                <a:rPr lang="en-US" sz="1265" b="1" dirty="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Cédric Jourdain jourdain@cines.fr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9485420" y="6226565"/>
            <a:ext cx="1861803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09"/>
              </a:lnSpc>
            </a:pPr>
            <a:r>
              <a:rPr lang="en-US" sz="1993" spc="-9" dirty="0">
                <a:solidFill>
                  <a:srgbClr val="1F3D37"/>
                </a:solidFill>
                <a:latin typeface="IBM Plex Sans"/>
                <a:ea typeface="IBM Plex Sans"/>
                <a:cs typeface="IBM Plex Sans"/>
                <a:sym typeface="IBM Plex Sans"/>
              </a:rPr>
              <a:t>HPC Engineer</a:t>
            </a:r>
          </a:p>
        </p:txBody>
      </p:sp>
    </p:spTree>
    <p:extLst>
      <p:ext uri="{BB962C8B-B14F-4D97-AF65-F5344CB8AC3E}">
        <p14:creationId xmlns:p14="http://schemas.microsoft.com/office/powerpoint/2010/main" val="750313630"/>
      </p:ext>
    </p:extLst>
  </p:cSld>
  <p:clrMapOvr>
    <a:masterClrMapping/>
  </p:clrMapOvr>
  <p:timing>
    <p:tnLst>
      <p:par>
        <p:cTn id="1" dur="indefinite" restart="never" nodeType="tmRoot">
          <p:childTnLst>
            <p:cmd cmd="playFrom(0.0)">
              <p:cBhvr>
                <p:cTn id="2"/>
                <p:tgtEl>
                  <p:sldTgt/>
                </p:tgtEl>
              </p:cBhvr>
            </p:cmd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/>
          <p:nvPr/>
        </p:nvGrpSpPr>
        <p:grpSpPr>
          <a:xfrm>
            <a:off x="7262326" y="584397"/>
            <a:ext cx="5977800" cy="4511160"/>
            <a:chOff x="6986160" y="-153360"/>
            <a:chExt cx="5977800" cy="4511160"/>
          </a:xfrm>
        </p:grpSpPr>
        <p:sp>
          <p:nvSpPr>
            <p:cNvPr id="6" name="CustomShape 3"/>
            <p:cNvSpPr/>
            <p:nvPr/>
          </p:nvSpPr>
          <p:spPr>
            <a:xfrm>
              <a:off x="6986160" y="581400"/>
              <a:ext cx="5977800" cy="3776400"/>
            </a:xfrm>
            <a:custGeom>
              <a:avLst/>
              <a:gdLst>
                <a:gd name="textAreaLeft" fmla="*/ 0 w 5977800"/>
                <a:gd name="textAreaRight" fmla="*/ 5978160 w 5977800"/>
                <a:gd name="textAreaTop" fmla="*/ 0 h 3776400"/>
                <a:gd name="textAreaBottom" fmla="*/ 3776760 h 3776400"/>
              </a:gdLst>
              <a:ahLst/>
              <a:cxnLst/>
              <a:rect l="textAreaLeft" t="textAreaTop" r="textAreaRight" b="textAreaBottom"/>
              <a:pathLst>
                <a:path w="11959109" h="7556457">
                  <a:moveTo>
                    <a:pt x="0" y="0"/>
                  </a:moveTo>
                  <a:lnTo>
                    <a:pt x="11959109" y="0"/>
                  </a:lnTo>
                  <a:lnTo>
                    <a:pt x="11959109" y="7556456"/>
                  </a:lnTo>
                  <a:lnTo>
                    <a:pt x="0" y="7556456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fr-FR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7" name="Group 4"/>
            <p:cNvGrpSpPr/>
            <p:nvPr/>
          </p:nvGrpSpPr>
          <p:grpSpPr>
            <a:xfrm>
              <a:off x="7119360" y="-153360"/>
              <a:ext cx="4194360" cy="1938960"/>
              <a:chOff x="7119360" y="-153360"/>
              <a:chExt cx="4194360" cy="1938960"/>
            </a:xfrm>
          </p:grpSpPr>
          <p:sp>
            <p:nvSpPr>
              <p:cNvPr id="11" name="CustomShape 5"/>
              <p:cNvSpPr/>
              <p:nvPr/>
            </p:nvSpPr>
            <p:spPr>
              <a:xfrm rot="20726400">
                <a:off x="7190640" y="495000"/>
                <a:ext cx="4089240" cy="788400"/>
              </a:xfrm>
              <a:custGeom>
                <a:avLst/>
                <a:gdLst>
                  <a:gd name="textAreaLeft" fmla="*/ 0 w 4089240"/>
                  <a:gd name="textAreaRight" fmla="*/ 4089600 w 4089240"/>
                  <a:gd name="textAreaTop" fmla="*/ 0 h 788400"/>
                  <a:gd name="textAreaBottom" fmla="*/ 788760 h 788400"/>
                </a:gdLst>
                <a:ahLst/>
                <a:cxnLst/>
                <a:rect l="textAreaLeft" t="textAreaTop" r="textAreaRight" b="textAreaBottom"/>
                <a:pathLst>
                  <a:path w="1530770" h="295701">
                    <a:moveTo>
                      <a:pt x="0" y="0"/>
                    </a:moveTo>
                    <a:lnTo>
                      <a:pt x="1530770" y="0"/>
                    </a:lnTo>
                    <a:lnTo>
                      <a:pt x="1530770" y="295701"/>
                    </a:lnTo>
                    <a:lnTo>
                      <a:pt x="0" y="295701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fr-FR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" name="CustomShape 6"/>
              <p:cNvSpPr/>
              <p:nvPr/>
            </p:nvSpPr>
            <p:spPr>
              <a:xfrm rot="20726400">
                <a:off x="7171920" y="345600"/>
                <a:ext cx="4089240" cy="941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fr-FR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9777960" y="284040"/>
              <a:ext cx="2159640" cy="961560"/>
              <a:chOff x="9777960" y="284040"/>
              <a:chExt cx="2159640" cy="961560"/>
            </a:xfrm>
          </p:grpSpPr>
          <p:sp>
            <p:nvSpPr>
              <p:cNvPr id="9" name="CustomShape 8"/>
              <p:cNvSpPr/>
              <p:nvPr/>
            </p:nvSpPr>
            <p:spPr>
              <a:xfrm rot="605400">
                <a:off x="9802080" y="614160"/>
                <a:ext cx="2086200" cy="451800"/>
              </a:xfrm>
              <a:custGeom>
                <a:avLst/>
                <a:gdLst>
                  <a:gd name="textAreaLeft" fmla="*/ 0 w 2086200"/>
                  <a:gd name="textAreaRight" fmla="*/ 2086560 w 2086200"/>
                  <a:gd name="textAreaTop" fmla="*/ 0 h 451800"/>
                  <a:gd name="textAreaBottom" fmla="*/ 452160 h 451800"/>
                </a:gdLst>
                <a:ahLst/>
                <a:cxnLst/>
                <a:rect l="textAreaLeft" t="textAreaTop" r="textAreaRight" b="textAreaBottom"/>
                <a:pathLst>
                  <a:path w="781257" h="169721">
                    <a:moveTo>
                      <a:pt x="0" y="0"/>
                    </a:moveTo>
                    <a:lnTo>
                      <a:pt x="781257" y="0"/>
                    </a:lnTo>
                    <a:lnTo>
                      <a:pt x="781257" y="169721"/>
                    </a:lnTo>
                    <a:lnTo>
                      <a:pt x="0" y="169721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fr-FR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" name="CustomShape 9"/>
              <p:cNvSpPr/>
              <p:nvPr/>
            </p:nvSpPr>
            <p:spPr>
              <a:xfrm rot="605400">
                <a:off x="9814680" y="461880"/>
                <a:ext cx="2086200" cy="6044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fr-FR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13" name="CustomShape 13"/>
          <p:cNvSpPr/>
          <p:nvPr/>
        </p:nvSpPr>
        <p:spPr>
          <a:xfrm>
            <a:off x="5609183" y="4933714"/>
            <a:ext cx="603360" cy="460800"/>
          </a:xfrm>
          <a:custGeom>
            <a:avLst/>
            <a:gdLst>
              <a:gd name="textAreaLeft" fmla="*/ 0 w 603360"/>
              <a:gd name="textAreaRight" fmla="*/ 603720 w 603360"/>
              <a:gd name="textAreaTop" fmla="*/ 0 h 460800"/>
              <a:gd name="textAreaBottom" fmla="*/ 461160 h 460800"/>
            </a:gdLst>
            <a:ahLst/>
            <a:cxnLst/>
            <a:rect l="textAreaLeft" t="textAreaTop" r="textAreaRight" b="textAreaBottom"/>
            <a:pathLst>
              <a:path w="907691" h="693592">
                <a:moveTo>
                  <a:pt x="0" y="0"/>
                </a:moveTo>
                <a:lnTo>
                  <a:pt x="907691" y="0"/>
                </a:lnTo>
                <a:lnTo>
                  <a:pt x="907691" y="693592"/>
                </a:lnTo>
                <a:lnTo>
                  <a:pt x="0" y="69359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CustomShape 14"/>
          <p:cNvSpPr/>
          <p:nvPr/>
        </p:nvSpPr>
        <p:spPr>
          <a:xfrm>
            <a:off x="5676863" y="5637514"/>
            <a:ext cx="735480" cy="368640"/>
          </a:xfrm>
          <a:custGeom>
            <a:avLst/>
            <a:gdLst>
              <a:gd name="textAreaLeft" fmla="*/ 0 w 735480"/>
              <a:gd name="textAreaRight" fmla="*/ 735840 w 735480"/>
              <a:gd name="textAreaTop" fmla="*/ 0 h 368640"/>
              <a:gd name="textAreaBottom" fmla="*/ 369000 h 368640"/>
            </a:gdLst>
            <a:ahLst/>
            <a:cxnLst/>
            <a:rect l="textAreaLeft" t="textAreaTop" r="textAreaRight" b="textAreaBottom"/>
            <a:pathLst>
              <a:path w="1105900" h="555692">
                <a:moveTo>
                  <a:pt x="0" y="0"/>
                </a:moveTo>
                <a:lnTo>
                  <a:pt x="1105900" y="0"/>
                </a:lnTo>
                <a:lnTo>
                  <a:pt x="1105900" y="555692"/>
                </a:lnTo>
                <a:lnTo>
                  <a:pt x="0" y="55569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CustomShape 15"/>
          <p:cNvSpPr/>
          <p:nvPr/>
        </p:nvSpPr>
        <p:spPr>
          <a:xfrm>
            <a:off x="7287640" y="4461740"/>
            <a:ext cx="2467800" cy="3704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3078"/>
              </a:lnSpc>
            </a:pPr>
            <a:r>
              <a:rPr lang="en-US" sz="2200" b="1" strike="noStrike" spc="-1" dirty="0">
                <a:solidFill>
                  <a:srgbClr val="4271FF"/>
                </a:solidFill>
                <a:latin typeface="Calibri"/>
                <a:ea typeface="DejaVu Sans"/>
              </a:rPr>
              <a:t>Rankings</a:t>
            </a:r>
            <a:endParaRPr lang="fr-FR" sz="22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CustomShape 16"/>
          <p:cNvSpPr/>
          <p:nvPr/>
        </p:nvSpPr>
        <p:spPr>
          <a:xfrm>
            <a:off x="7296863" y="4997794"/>
            <a:ext cx="1329120" cy="39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1548"/>
              </a:lnSpc>
            </a:pPr>
            <a:r>
              <a:rPr lang="en-US" sz="1340" b="0" strike="noStrike" spc="-1">
                <a:solidFill>
                  <a:srgbClr val="000000"/>
                </a:solidFill>
                <a:latin typeface="Calibri"/>
                <a:ea typeface="DejaVu Sans"/>
              </a:rPr>
              <a:t>Nov 2022  </a:t>
            </a:r>
            <a:endParaRPr lang="fr-FR" sz="134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ts val="1548"/>
              </a:lnSpc>
            </a:pPr>
            <a:r>
              <a:rPr lang="en-US" sz="1340" b="1" strike="noStrike" spc="-1">
                <a:solidFill>
                  <a:srgbClr val="000000"/>
                </a:solidFill>
                <a:latin typeface="Calibri"/>
                <a:ea typeface="DejaVu Sans"/>
              </a:rPr>
              <a:t>3</a:t>
            </a:r>
            <a:endParaRPr lang="fr-FR" sz="13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CustomShape 17"/>
          <p:cNvSpPr/>
          <p:nvPr/>
        </p:nvSpPr>
        <p:spPr>
          <a:xfrm>
            <a:off x="8487023" y="4997794"/>
            <a:ext cx="1207440" cy="39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1548"/>
              </a:lnSpc>
            </a:pPr>
            <a:r>
              <a:rPr lang="en-US" sz="1340" b="0" strike="noStrike" spc="-1">
                <a:solidFill>
                  <a:srgbClr val="000000"/>
                </a:solidFill>
                <a:latin typeface="Calibri"/>
                <a:ea typeface="DejaVu Sans"/>
              </a:rPr>
              <a:t>June 2023 </a:t>
            </a:r>
            <a:endParaRPr lang="fr-FR" sz="134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ts val="1548"/>
              </a:lnSpc>
            </a:pPr>
            <a:r>
              <a:rPr lang="en-US" sz="1340" b="1" strike="noStrike" spc="-1">
                <a:solidFill>
                  <a:srgbClr val="000000"/>
                </a:solidFill>
                <a:latin typeface="Calibri"/>
                <a:ea typeface="DejaVu Sans"/>
              </a:rPr>
              <a:t>3</a:t>
            </a:r>
            <a:endParaRPr lang="fr-FR" sz="13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CustomShape 18"/>
          <p:cNvSpPr/>
          <p:nvPr/>
        </p:nvSpPr>
        <p:spPr>
          <a:xfrm>
            <a:off x="9635063" y="4997794"/>
            <a:ext cx="1221840" cy="39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1548"/>
              </a:lnSpc>
            </a:pPr>
            <a:r>
              <a:rPr lang="en-US" sz="1340" b="0" strike="noStrike" spc="-1">
                <a:solidFill>
                  <a:srgbClr val="000000"/>
                </a:solidFill>
                <a:latin typeface="Calibri"/>
                <a:ea typeface="DejaVu Sans"/>
              </a:rPr>
              <a:t>Nov 2023 </a:t>
            </a:r>
            <a:endParaRPr lang="fr-FR" sz="134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ts val="1548"/>
              </a:lnSpc>
            </a:pPr>
            <a:r>
              <a:rPr lang="en-US" sz="1340" b="1" strike="noStrike" spc="-1">
                <a:solidFill>
                  <a:srgbClr val="000000"/>
                </a:solidFill>
                <a:latin typeface="Calibri"/>
                <a:ea typeface="DejaVu Sans"/>
              </a:rPr>
              <a:t>3</a:t>
            </a:r>
            <a:endParaRPr lang="fr-FR" sz="13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CustomShape 19"/>
          <p:cNvSpPr/>
          <p:nvPr/>
        </p:nvSpPr>
        <p:spPr>
          <a:xfrm>
            <a:off x="9733703" y="5633194"/>
            <a:ext cx="1054440" cy="39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1548"/>
              </a:lnSpc>
            </a:pPr>
            <a:r>
              <a:rPr lang="en-US" sz="1340" b="0" strike="noStrike" spc="-1">
                <a:solidFill>
                  <a:srgbClr val="000000"/>
                </a:solidFill>
                <a:latin typeface="Calibri"/>
                <a:ea typeface="DejaVu Sans"/>
              </a:rPr>
              <a:t>Nov 2023 </a:t>
            </a:r>
            <a:endParaRPr lang="fr-FR" sz="134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ts val="1548"/>
              </a:lnSpc>
            </a:pPr>
            <a:r>
              <a:rPr lang="en-US" sz="1340" b="1" strike="noStrike" spc="-1">
                <a:solidFill>
                  <a:srgbClr val="000000"/>
                </a:solidFill>
                <a:latin typeface="Calibri"/>
                <a:ea typeface="DejaVu Sans"/>
              </a:rPr>
              <a:t>17</a:t>
            </a:r>
            <a:endParaRPr lang="fr-FR" sz="13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CustomShape 20"/>
          <p:cNvSpPr/>
          <p:nvPr/>
        </p:nvSpPr>
        <p:spPr>
          <a:xfrm>
            <a:off x="8688263" y="5633194"/>
            <a:ext cx="1006560" cy="39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1548"/>
              </a:lnSpc>
            </a:pPr>
            <a:r>
              <a:rPr lang="en-US" sz="134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June 2023 </a:t>
            </a:r>
            <a:endParaRPr lang="fr-FR" sz="134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ts val="1548"/>
              </a:lnSpc>
            </a:pPr>
            <a:r>
              <a:rPr lang="en-US" sz="134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12</a:t>
            </a:r>
            <a:endParaRPr lang="fr-FR" sz="134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CustomShape 21"/>
          <p:cNvSpPr/>
          <p:nvPr/>
        </p:nvSpPr>
        <p:spPr>
          <a:xfrm>
            <a:off x="7535903" y="5633194"/>
            <a:ext cx="1230120" cy="39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1548"/>
              </a:lnSpc>
            </a:pPr>
            <a:r>
              <a:rPr lang="en-US" sz="1340" b="0" strike="noStrike" spc="-1">
                <a:solidFill>
                  <a:srgbClr val="000000"/>
                </a:solidFill>
                <a:latin typeface="Calibri"/>
                <a:ea typeface="DejaVu Sans"/>
              </a:rPr>
              <a:t>Nov 2022  </a:t>
            </a:r>
            <a:endParaRPr lang="fr-FR" sz="134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ts val="1548"/>
              </a:lnSpc>
            </a:pPr>
            <a:r>
              <a:rPr lang="en-US" sz="1340" b="1" strike="noStrike" spc="-1">
                <a:solidFill>
                  <a:srgbClr val="000000"/>
                </a:solidFill>
                <a:latin typeface="Calibri"/>
                <a:ea typeface="DejaVu Sans"/>
              </a:rPr>
              <a:t>11</a:t>
            </a:r>
            <a:endParaRPr lang="fr-FR" sz="13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CustomShape 22"/>
          <p:cNvSpPr/>
          <p:nvPr/>
        </p:nvSpPr>
        <p:spPr>
          <a:xfrm>
            <a:off x="6549503" y="5633194"/>
            <a:ext cx="982800" cy="39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1548"/>
              </a:lnSpc>
            </a:pPr>
            <a:r>
              <a:rPr lang="en-US" sz="1340" b="0" strike="noStrike" spc="-1">
                <a:solidFill>
                  <a:srgbClr val="000000"/>
                </a:solidFill>
                <a:latin typeface="Calibri"/>
                <a:ea typeface="DejaVu Sans"/>
              </a:rPr>
              <a:t>June 2022 </a:t>
            </a:r>
            <a:endParaRPr lang="fr-FR" sz="134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ts val="1548"/>
              </a:lnSpc>
            </a:pPr>
            <a:r>
              <a:rPr lang="en-US" sz="1340" b="1" strike="noStrike" spc="-1">
                <a:solidFill>
                  <a:srgbClr val="000000"/>
                </a:solidFill>
                <a:latin typeface="Calibri"/>
                <a:ea typeface="DejaVu Sans"/>
              </a:rPr>
              <a:t>10</a:t>
            </a:r>
            <a:endParaRPr lang="fr-FR" sz="13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CustomShape 23"/>
          <p:cNvSpPr/>
          <p:nvPr/>
        </p:nvSpPr>
        <p:spPr>
          <a:xfrm>
            <a:off x="6372383" y="4997794"/>
            <a:ext cx="1078560" cy="39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1548"/>
              </a:lnSpc>
            </a:pPr>
            <a:r>
              <a:rPr lang="en-US" sz="134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June 2022 </a:t>
            </a:r>
            <a:endParaRPr lang="fr-FR" sz="134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ts val="1548"/>
              </a:lnSpc>
            </a:pPr>
            <a:r>
              <a:rPr lang="en-US" sz="134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4</a:t>
            </a:r>
            <a:endParaRPr lang="fr-FR" sz="134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CustomShape 24"/>
          <p:cNvSpPr/>
          <p:nvPr/>
        </p:nvSpPr>
        <p:spPr>
          <a:xfrm>
            <a:off x="10703903" y="4990594"/>
            <a:ext cx="1221840" cy="39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1548"/>
              </a:lnSpc>
            </a:pPr>
            <a:r>
              <a:rPr lang="en-US" sz="1340" b="0" strike="noStrike" spc="-1">
                <a:solidFill>
                  <a:srgbClr val="000000"/>
                </a:solidFill>
                <a:latin typeface="Calibri"/>
                <a:ea typeface="DejaVu Sans"/>
              </a:rPr>
              <a:t>June 2024 </a:t>
            </a:r>
            <a:endParaRPr lang="fr-FR" sz="134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ts val="1548"/>
              </a:lnSpc>
            </a:pPr>
            <a:r>
              <a:rPr lang="en-US" sz="1340" b="1" strike="noStrike" spc="-1">
                <a:solidFill>
                  <a:srgbClr val="000000"/>
                </a:solidFill>
                <a:latin typeface="Calibri"/>
                <a:ea typeface="DejaVu Sans"/>
              </a:rPr>
              <a:t>9</a:t>
            </a:r>
            <a:endParaRPr lang="fr-FR" sz="13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CustomShape 25"/>
          <p:cNvSpPr/>
          <p:nvPr/>
        </p:nvSpPr>
        <p:spPr>
          <a:xfrm>
            <a:off x="10819823" y="5633194"/>
            <a:ext cx="1054440" cy="39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1548"/>
              </a:lnSpc>
            </a:pPr>
            <a:r>
              <a:rPr lang="en-US" sz="1340" b="0" strike="noStrike" spc="-1">
                <a:solidFill>
                  <a:srgbClr val="000000"/>
                </a:solidFill>
                <a:latin typeface="Calibri"/>
                <a:ea typeface="DejaVu Sans"/>
              </a:rPr>
              <a:t>June 2024</a:t>
            </a:r>
            <a:endParaRPr lang="fr-FR" sz="134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ts val="1548"/>
              </a:lnSpc>
            </a:pPr>
            <a:r>
              <a:rPr lang="en-US" sz="1340" b="1" strike="noStrike" spc="-1">
                <a:solidFill>
                  <a:srgbClr val="000000"/>
                </a:solidFill>
                <a:latin typeface="Calibri"/>
                <a:ea typeface="DejaVu Sans"/>
              </a:rPr>
              <a:t>20</a:t>
            </a:r>
            <a:endParaRPr lang="fr-FR" sz="13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CustomShape 26"/>
          <p:cNvSpPr/>
          <p:nvPr/>
        </p:nvSpPr>
        <p:spPr>
          <a:xfrm>
            <a:off x="1179108" y="5340214"/>
            <a:ext cx="954220" cy="413745"/>
          </a:xfrm>
          <a:custGeom>
            <a:avLst/>
            <a:gdLst>
              <a:gd name="textAreaLeft" fmla="*/ 0 w 908280"/>
              <a:gd name="textAreaRight" fmla="*/ 908640 w 908280"/>
              <a:gd name="textAreaTop" fmla="*/ 0 h 375840"/>
              <a:gd name="textAreaBottom" fmla="*/ 376200 h 375840"/>
            </a:gdLst>
            <a:ahLst/>
            <a:cxnLst/>
            <a:rect l="textAreaLeft" t="textAreaTop" r="textAreaRight" b="textAreaBottom"/>
            <a:pathLst>
              <a:path w="1365120" h="566525">
                <a:moveTo>
                  <a:pt x="0" y="0"/>
                </a:moveTo>
                <a:lnTo>
                  <a:pt x="1365120" y="0"/>
                </a:lnTo>
                <a:lnTo>
                  <a:pt x="1365120" y="566525"/>
                </a:lnTo>
                <a:lnTo>
                  <a:pt x="0" y="56652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CustomShape 27"/>
          <p:cNvSpPr/>
          <p:nvPr/>
        </p:nvSpPr>
        <p:spPr>
          <a:xfrm>
            <a:off x="1150652" y="5772658"/>
            <a:ext cx="1013148" cy="312920"/>
          </a:xfrm>
          <a:custGeom>
            <a:avLst/>
            <a:gdLst>
              <a:gd name="textAreaLeft" fmla="*/ 0 w 970560"/>
              <a:gd name="textAreaRight" fmla="*/ 970920 w 970560"/>
              <a:gd name="textAreaTop" fmla="*/ 0 h 275400"/>
              <a:gd name="textAreaBottom" fmla="*/ 275760 h 275400"/>
            </a:gdLst>
            <a:ahLst/>
            <a:cxnLst/>
            <a:rect l="textAreaLeft" t="textAreaTop" r="textAreaRight" b="textAreaBottom"/>
            <a:pathLst>
              <a:path w="1458687" h="415726">
                <a:moveTo>
                  <a:pt x="0" y="0"/>
                </a:moveTo>
                <a:lnTo>
                  <a:pt x="1458687" y="0"/>
                </a:lnTo>
                <a:lnTo>
                  <a:pt x="1458687" y="415726"/>
                </a:lnTo>
                <a:lnTo>
                  <a:pt x="0" y="41572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1" name="Picture 4_1"/>
          <p:cNvPicPr/>
          <p:nvPr/>
        </p:nvPicPr>
        <p:blipFill>
          <a:blip r:embed="rId8"/>
          <a:stretch/>
        </p:blipFill>
        <p:spPr>
          <a:xfrm>
            <a:off x="3217648" y="5130515"/>
            <a:ext cx="1434600" cy="795240"/>
          </a:xfrm>
          <a:prstGeom prst="rect">
            <a:avLst/>
          </a:prstGeom>
          <a:ln w="0">
            <a:noFill/>
          </a:ln>
        </p:spPr>
      </p:pic>
      <p:pic>
        <p:nvPicPr>
          <p:cNvPr id="32" name="Image 24_4"/>
          <p:cNvPicPr/>
          <p:nvPr/>
        </p:nvPicPr>
        <p:blipFill>
          <a:blip r:embed="rId9"/>
          <a:stretch/>
        </p:blipFill>
        <p:spPr>
          <a:xfrm>
            <a:off x="3530706" y="5765932"/>
            <a:ext cx="846445" cy="319646"/>
          </a:xfrm>
          <a:prstGeom prst="rect">
            <a:avLst/>
          </a:prstGeom>
          <a:ln w="0"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288" y="5665440"/>
            <a:ext cx="1018786" cy="570520"/>
          </a:xfrm>
          <a:prstGeom prst="rect">
            <a:avLst/>
          </a:prstGeom>
        </p:spPr>
      </p:pic>
      <p:sp>
        <p:nvSpPr>
          <p:cNvPr id="33" name="CustomShape 10"/>
          <p:cNvSpPr/>
          <p:nvPr/>
        </p:nvSpPr>
        <p:spPr>
          <a:xfrm>
            <a:off x="7720943" y="1706400"/>
            <a:ext cx="1973520" cy="33573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15"/>
              </a:lnSpc>
              <a:tabLst>
                <a:tab pos="0" algn="l"/>
              </a:tabLst>
            </a:pPr>
            <a:r>
              <a:rPr lang="en-US" sz="2020" b="1" strike="noStrike" spc="-1" dirty="0">
                <a:solidFill>
                  <a:srgbClr val="4271FF"/>
                </a:solidFill>
                <a:latin typeface="Calibri"/>
                <a:ea typeface="DejaVu Sans"/>
              </a:rPr>
              <a:t>75 </a:t>
            </a:r>
            <a:r>
              <a:rPr lang="en-US" sz="2020" b="1" strike="noStrike" spc="-1" dirty="0" err="1" smtClean="0">
                <a:solidFill>
                  <a:srgbClr val="4271FF"/>
                </a:solidFill>
                <a:latin typeface="Calibri"/>
                <a:ea typeface="DejaVu Sans"/>
              </a:rPr>
              <a:t>PFlop</a:t>
            </a:r>
            <a:r>
              <a:rPr lang="en-US" sz="2020" b="1" strike="noStrike" spc="-1" dirty="0" smtClean="0">
                <a:solidFill>
                  <a:srgbClr val="4271FF"/>
                </a:solidFill>
                <a:latin typeface="Calibri"/>
                <a:ea typeface="DejaVu Sans"/>
              </a:rPr>
              <a:t>/s</a:t>
            </a:r>
            <a:endParaRPr lang="fr-FR" sz="202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CustomShape 1"/>
          <p:cNvSpPr/>
          <p:nvPr/>
        </p:nvSpPr>
        <p:spPr>
          <a:xfrm rot="16200000">
            <a:off x="-1294560" y="3677760"/>
            <a:ext cx="4284000" cy="99360"/>
          </a:xfrm>
          <a:custGeom>
            <a:avLst/>
            <a:gdLst>
              <a:gd name="textAreaLeft" fmla="*/ 0 w 4284000"/>
              <a:gd name="textAreaRight" fmla="*/ 4284360 w 4284000"/>
              <a:gd name="textAreaTop" fmla="*/ 0 h 99360"/>
              <a:gd name="textAreaBottom" fmla="*/ 99720 h 99360"/>
            </a:gdLst>
            <a:ahLst/>
            <a:cxnLst/>
            <a:rect l="textAreaLeft" t="textAreaTop" r="textAreaRight" b="textAreaBottom"/>
            <a:pathLst>
              <a:path w="6428633" h="151950">
                <a:moveTo>
                  <a:pt x="0" y="0"/>
                </a:moveTo>
                <a:lnTo>
                  <a:pt x="6428632" y="0"/>
                </a:lnTo>
                <a:lnTo>
                  <a:pt x="6428632" y="151950"/>
                </a:lnTo>
                <a:lnTo>
                  <a:pt x="0" y="1519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CustomShape 1"/>
          <p:cNvSpPr/>
          <p:nvPr/>
        </p:nvSpPr>
        <p:spPr>
          <a:xfrm rot="16200000">
            <a:off x="-1440548" y="3802782"/>
            <a:ext cx="4575976" cy="99360"/>
          </a:xfrm>
          <a:custGeom>
            <a:avLst/>
            <a:gdLst>
              <a:gd name="textAreaLeft" fmla="*/ 0 w 4284000"/>
              <a:gd name="textAreaRight" fmla="*/ 4284360 w 4284000"/>
              <a:gd name="textAreaTop" fmla="*/ 0 h 99360"/>
              <a:gd name="textAreaBottom" fmla="*/ 99720 h 99360"/>
            </a:gdLst>
            <a:ahLst/>
            <a:cxnLst/>
            <a:rect l="textAreaLeft" t="textAreaTop" r="textAreaRight" b="textAreaBottom"/>
            <a:pathLst>
              <a:path w="6428633" h="151950">
                <a:moveTo>
                  <a:pt x="0" y="0"/>
                </a:moveTo>
                <a:lnTo>
                  <a:pt x="6428632" y="0"/>
                </a:lnTo>
                <a:lnTo>
                  <a:pt x="6428632" y="151950"/>
                </a:lnTo>
                <a:lnTo>
                  <a:pt x="0" y="1519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TextBox 3"/>
          <p:cNvSpPr txBox="1"/>
          <p:nvPr/>
        </p:nvSpPr>
        <p:spPr>
          <a:xfrm>
            <a:off x="685526" y="381000"/>
            <a:ext cx="11506474" cy="67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34"/>
              </a:lnSpc>
              <a:spcBef>
                <a:spcPct val="0"/>
              </a:spcBef>
            </a:pPr>
            <a:r>
              <a:rPr lang="fr-FR" sz="4167" b="1" dirty="0">
                <a:solidFill>
                  <a:srgbClr val="1F3D37"/>
                </a:solidFill>
                <a:latin typeface="Poppins Bold"/>
                <a:ea typeface="Poppins Bold"/>
                <a:cs typeface="Poppins Bold"/>
                <a:sym typeface="Poppins Bold"/>
              </a:rPr>
              <a:t>CINES: French National Centre for HPC/AI</a:t>
            </a:r>
            <a:endParaRPr lang="en-US" sz="4167" b="1" dirty="0">
              <a:solidFill>
                <a:srgbClr val="1F3D3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3" name="TextBox 12"/>
          <p:cNvSpPr txBox="1"/>
          <p:nvPr/>
        </p:nvSpPr>
        <p:spPr>
          <a:xfrm>
            <a:off x="1161856" y="1498102"/>
            <a:ext cx="11012619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buClr>
                <a:srgbClr val="000000"/>
              </a:buClr>
              <a:buSzPct val="100000"/>
              <a:defRPr/>
            </a:pPr>
            <a:r>
              <a:rPr lang="en-US" sz="2800" b="1" i="1" dirty="0" err="1" smtClean="0">
                <a:solidFill>
                  <a:srgbClr val="449F88"/>
                </a:solidFill>
                <a:ea typeface="Calibri"/>
                <a:cs typeface="Calibri"/>
              </a:rPr>
              <a:t>Adastra</a:t>
            </a:r>
            <a:r>
              <a:rPr lang="en-US" sz="2800" b="1" i="1" dirty="0" smtClean="0">
                <a:solidFill>
                  <a:srgbClr val="449F88"/>
                </a:solidFill>
                <a:ea typeface="Calibri"/>
                <a:cs typeface="Calibri"/>
              </a:rPr>
              <a:t> Supercomputer:</a:t>
            </a:r>
          </a:p>
          <a:p>
            <a:pPr>
              <a:buClr>
                <a:srgbClr val="000000"/>
              </a:buClr>
              <a:buSzPct val="100000"/>
              <a:defRPr/>
            </a:pPr>
            <a:endParaRPr lang="en-US" sz="2800" b="1" i="1" dirty="0" smtClean="0">
              <a:solidFill>
                <a:srgbClr val="449F88"/>
              </a:solidFill>
              <a:ea typeface="Calibri"/>
              <a:cs typeface="Calibri"/>
            </a:endParaRPr>
          </a:p>
          <a:p>
            <a:pPr lvl="1"/>
            <a:r>
              <a:rPr lang="en-US" sz="2400" b="1" spc="-1" dirty="0" smtClean="0">
                <a:solidFill>
                  <a:srgbClr val="4271FF"/>
                </a:solidFill>
                <a:ea typeface="DejaVu Sans"/>
              </a:rPr>
              <a:t>GPU partition: </a:t>
            </a:r>
            <a:r>
              <a:rPr lang="en-US" sz="2000" b="1" spc="-1" dirty="0" smtClean="0">
                <a:solidFill>
                  <a:srgbClr val="000000"/>
                </a:solidFill>
                <a:ea typeface="DejaVu Sans"/>
              </a:rPr>
              <a:t>356</a:t>
            </a:r>
            <a:r>
              <a:rPr lang="en-US" sz="2000" spc="-1" dirty="0" smtClean="0">
                <a:solidFill>
                  <a:srgbClr val="000000"/>
                </a:solidFill>
                <a:ea typeface="DejaVu Sans"/>
              </a:rPr>
              <a:t> nodes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spc="-1" dirty="0" smtClean="0">
                <a:solidFill>
                  <a:srgbClr val="000000"/>
                </a:solidFill>
                <a:ea typeface="DejaVu Sans"/>
              </a:rPr>
              <a:t>8</a:t>
            </a:r>
            <a:r>
              <a:rPr lang="en-US" sz="2000" spc="-1" dirty="0" smtClean="0">
                <a:solidFill>
                  <a:srgbClr val="000000"/>
                </a:solidFill>
                <a:ea typeface="DejaVu Sans"/>
              </a:rPr>
              <a:t> AMD </a:t>
            </a:r>
            <a:r>
              <a:rPr lang="en-US" sz="2000" b="1" spc="-1" dirty="0" smtClean="0">
                <a:solidFill>
                  <a:srgbClr val="000000"/>
                </a:solidFill>
                <a:ea typeface="DejaVu Sans"/>
              </a:rPr>
              <a:t>MI250X</a:t>
            </a:r>
            <a:r>
              <a:rPr lang="en-US" sz="2000" spc="-1" dirty="0" smtClean="0">
                <a:solidFill>
                  <a:srgbClr val="000000"/>
                </a:solidFill>
                <a:ea typeface="DejaVu Sans"/>
              </a:rPr>
              <a:t> GCD, </a:t>
            </a:r>
            <a:r>
              <a:rPr lang="en-US" sz="2000" b="1" spc="-1" dirty="0" smtClean="0">
                <a:solidFill>
                  <a:srgbClr val="000000"/>
                </a:solidFill>
                <a:ea typeface="DejaVu Sans"/>
              </a:rPr>
              <a:t>64G</a:t>
            </a:r>
            <a:r>
              <a:rPr lang="en-US" sz="2000" spc="-1" dirty="0" smtClean="0">
                <a:solidFill>
                  <a:srgbClr val="000000"/>
                </a:solidFill>
                <a:ea typeface="DejaVu Sans"/>
              </a:rPr>
              <a:t> HBM2/GCD</a:t>
            </a:r>
          </a:p>
          <a:p>
            <a:pPr lvl="1"/>
            <a:r>
              <a:rPr lang="en-US" sz="2400" b="1" spc="-1" dirty="0" smtClean="0">
                <a:solidFill>
                  <a:srgbClr val="4271FF"/>
                </a:solidFill>
                <a:ea typeface="DejaVu Sans"/>
              </a:rPr>
              <a:t>CPU partition: </a:t>
            </a:r>
            <a:r>
              <a:rPr lang="en-US" sz="2000" b="1" spc="-1" dirty="0" smtClean="0">
                <a:solidFill>
                  <a:srgbClr val="000000"/>
                </a:solidFill>
                <a:ea typeface="DejaVu Sans"/>
              </a:rPr>
              <a:t>544</a:t>
            </a:r>
            <a:r>
              <a:rPr lang="en-US" sz="2000" spc="-1" dirty="0" smtClean="0">
                <a:solidFill>
                  <a:srgbClr val="000000"/>
                </a:solidFill>
                <a:ea typeface="DejaVu Sans"/>
              </a:rPr>
              <a:t> nodes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spc="-1" dirty="0" smtClean="0">
                <a:solidFill>
                  <a:srgbClr val="000000"/>
                </a:solidFill>
                <a:ea typeface="DejaVu Sans"/>
              </a:rPr>
              <a:t>2</a:t>
            </a:r>
            <a:r>
              <a:rPr lang="en-US" sz="2000" spc="-1" dirty="0" smtClean="0">
                <a:solidFill>
                  <a:srgbClr val="000000"/>
                </a:solidFill>
                <a:ea typeface="DejaVu Sans"/>
              </a:rPr>
              <a:t> AMD </a:t>
            </a:r>
            <a:r>
              <a:rPr lang="en-US" sz="2000" b="1" spc="-1" dirty="0" smtClean="0">
                <a:solidFill>
                  <a:srgbClr val="000000"/>
                </a:solidFill>
                <a:ea typeface="DejaVu Sans"/>
              </a:rPr>
              <a:t>Genoa</a:t>
            </a:r>
            <a:r>
              <a:rPr lang="en-US" sz="2000" spc="-1" dirty="0" smtClean="0">
                <a:solidFill>
                  <a:srgbClr val="000000"/>
                </a:solidFill>
                <a:ea typeface="DejaVu Sans"/>
              </a:rPr>
              <a:t> </a:t>
            </a:r>
            <a:r>
              <a:rPr lang="en-US" sz="2000" b="1" spc="-1" dirty="0" smtClean="0">
                <a:solidFill>
                  <a:srgbClr val="000000"/>
                </a:solidFill>
                <a:ea typeface="DejaVu Sans"/>
              </a:rPr>
              <a:t>96c</a:t>
            </a:r>
            <a:r>
              <a:rPr lang="en-US" sz="2000" spc="-1" dirty="0" smtClean="0">
                <a:solidFill>
                  <a:srgbClr val="000000"/>
                </a:solidFill>
                <a:ea typeface="DejaVu Sans"/>
              </a:rPr>
              <a:t>, </a:t>
            </a:r>
            <a:r>
              <a:rPr lang="en-US" sz="2000" b="1" spc="-1" dirty="0" smtClean="0">
                <a:solidFill>
                  <a:srgbClr val="000000"/>
                </a:solidFill>
                <a:ea typeface="DejaVu Sans"/>
              </a:rPr>
              <a:t>768G</a:t>
            </a:r>
            <a:r>
              <a:rPr lang="en-US" sz="2000" spc="-1" dirty="0" smtClean="0">
                <a:solidFill>
                  <a:srgbClr val="000000"/>
                </a:solidFill>
                <a:ea typeface="DejaVu Sans"/>
              </a:rPr>
              <a:t> DDR5-5200 /node</a:t>
            </a:r>
          </a:p>
          <a:p>
            <a:pPr lvl="1"/>
            <a:r>
              <a:rPr lang="en-US" sz="2400" b="1" spc="-1" dirty="0" smtClean="0">
                <a:solidFill>
                  <a:srgbClr val="4271FF"/>
                </a:solidFill>
                <a:ea typeface="DejaVu Sans"/>
              </a:rPr>
              <a:t>APU partition: </a:t>
            </a:r>
            <a:r>
              <a:rPr lang="en-US" sz="2000" b="1" spc="-1" dirty="0" smtClean="0">
                <a:solidFill>
                  <a:srgbClr val="000000"/>
                </a:solidFill>
                <a:ea typeface="DejaVu Sans"/>
              </a:rPr>
              <a:t>28</a:t>
            </a:r>
            <a:r>
              <a:rPr lang="en-US" sz="2000" spc="-1" dirty="0" smtClean="0">
                <a:solidFill>
                  <a:srgbClr val="000000"/>
                </a:solidFill>
                <a:ea typeface="DejaVu Sans"/>
              </a:rPr>
              <a:t> nodes </a:t>
            </a:r>
            <a:r>
              <a:rPr lang="en-GB" b="1" i="1" dirty="0">
                <a:solidFill>
                  <a:schemeClr val="accent6">
                    <a:lumMod val="75000"/>
                  </a:schemeClr>
                </a:solidFill>
                <a:ea typeface="DejaVu Sans"/>
              </a:rPr>
              <a:t>(—&gt; extend to 112 nodes in 26Q3)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ea typeface="DejaVu Sans"/>
              </a:rPr>
              <a:t> </a:t>
            </a:r>
            <a:endParaRPr lang="en-US" sz="2000" spc="-1" dirty="0" smtClean="0">
              <a:solidFill>
                <a:srgbClr val="000000"/>
              </a:solidFill>
              <a:ea typeface="DejaVu Sans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4</a:t>
            </a:r>
            <a:r>
              <a:rPr lang="en-US" sz="2000" dirty="0" smtClean="0"/>
              <a:t> AMD </a:t>
            </a:r>
            <a:r>
              <a:rPr lang="en-US" sz="2000" b="1" dirty="0" smtClean="0"/>
              <a:t>MI300A</a:t>
            </a:r>
            <a:r>
              <a:rPr lang="en-US" sz="2000" dirty="0" smtClean="0"/>
              <a:t>, </a:t>
            </a:r>
            <a:r>
              <a:rPr lang="en-US" sz="2000" b="1" dirty="0" smtClean="0"/>
              <a:t>24c</a:t>
            </a:r>
            <a:r>
              <a:rPr lang="en-US" sz="2000" dirty="0" smtClean="0"/>
              <a:t>/APU,</a:t>
            </a:r>
            <a:r>
              <a:rPr lang="en-US" sz="2000" b="1" dirty="0" smtClean="0"/>
              <a:t> 128G</a:t>
            </a:r>
            <a:r>
              <a:rPr lang="en-US" sz="2000" dirty="0" smtClean="0"/>
              <a:t> HBM3/APU, 228 CU/APU)</a:t>
            </a:r>
          </a:p>
        </p:txBody>
      </p:sp>
    </p:spTree>
    <p:extLst>
      <p:ext uri="{BB962C8B-B14F-4D97-AF65-F5344CB8AC3E}">
        <p14:creationId xmlns:p14="http://schemas.microsoft.com/office/powerpoint/2010/main" val="237659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3"/>
          <p:cNvSpPr txBox="1"/>
          <p:nvPr/>
        </p:nvSpPr>
        <p:spPr>
          <a:xfrm>
            <a:off x="685526" y="381000"/>
            <a:ext cx="11506474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34"/>
              </a:lnSpc>
              <a:spcBef>
                <a:spcPct val="0"/>
              </a:spcBef>
            </a:pPr>
            <a:r>
              <a:rPr lang="en-US" sz="4167" b="1" dirty="0">
                <a:solidFill>
                  <a:srgbClr val="1F3D37"/>
                </a:solidFill>
                <a:latin typeface="Poppins Bold"/>
                <a:ea typeface="Poppins Bold"/>
                <a:cs typeface="Poppins Bold"/>
                <a:sym typeface="Poppins Bold"/>
              </a:rPr>
              <a:t>How </a:t>
            </a:r>
            <a:r>
              <a:rPr lang="en-US" sz="4167" b="1" dirty="0" smtClean="0">
                <a:solidFill>
                  <a:srgbClr val="1F3D37"/>
                </a:solidFill>
                <a:latin typeface="Poppins Bold"/>
                <a:ea typeface="Poppins Bold"/>
                <a:cs typeface="Poppins Bold"/>
                <a:sym typeface="Poppins Bold"/>
              </a:rPr>
              <a:t>CINES </a:t>
            </a:r>
            <a:r>
              <a:rPr lang="en-US" sz="4167" b="1" dirty="0">
                <a:solidFill>
                  <a:srgbClr val="1F3D37"/>
                </a:solidFill>
                <a:latin typeface="Poppins Bold"/>
                <a:ea typeface="Poppins Bold"/>
                <a:cs typeface="Poppins Bold"/>
                <a:sym typeface="Poppins Bold"/>
              </a:rPr>
              <a:t>provide software environments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61856" y="1498102"/>
            <a:ext cx="11387496" cy="47705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buClr>
                <a:srgbClr val="000000"/>
              </a:buClr>
              <a:buSzPct val="100000"/>
              <a:defRPr/>
            </a:pPr>
            <a:r>
              <a:rPr lang="en-US" sz="2400" b="1" i="1" dirty="0" smtClean="0">
                <a:solidFill>
                  <a:srgbClr val="449F88"/>
                </a:solidFill>
                <a:ea typeface="Calibri"/>
                <a:cs typeface="Calibri"/>
              </a:rPr>
              <a:t>Layered Software Stack</a:t>
            </a:r>
          </a:p>
          <a:p>
            <a:pPr>
              <a:buClr>
                <a:srgbClr val="000000"/>
              </a:buClr>
              <a:buSzPct val="100000"/>
              <a:defRPr/>
            </a:pPr>
            <a:endParaRPr lang="en-US" sz="2400" b="1" i="1" dirty="0" smtClean="0">
              <a:solidFill>
                <a:srgbClr val="449F88"/>
              </a:solidFill>
              <a:ea typeface="Calibri"/>
              <a:cs typeface="Calibri"/>
            </a:endParaRPr>
          </a:p>
          <a:p>
            <a:pPr marL="514350" indent="-514350"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2000" b="1" i="1" dirty="0" smtClean="0">
                <a:solidFill>
                  <a:srgbClr val="4271FF"/>
                </a:solidFill>
                <a:ea typeface="Calibri"/>
                <a:cs typeface="Calibri"/>
              </a:rPr>
              <a:t>Base system:</a:t>
            </a:r>
          </a:p>
          <a:p>
            <a:pPr marL="971550" lvl="1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i="1" dirty="0" smtClean="0">
                <a:ea typeface="Calibri"/>
                <a:cs typeface="Calibri"/>
              </a:rPr>
              <a:t>RPM (OS, drivers, SLURM, etc.) [with </a:t>
            </a:r>
            <a:r>
              <a:rPr lang="en-US" i="1" dirty="0" err="1" smtClean="0">
                <a:ea typeface="Calibri"/>
                <a:cs typeface="Calibri"/>
              </a:rPr>
              <a:t>Ansible</a:t>
            </a:r>
            <a:r>
              <a:rPr lang="en-US" i="1" dirty="0" smtClean="0">
                <a:ea typeface="Calibri"/>
                <a:cs typeface="Calibri"/>
              </a:rPr>
              <a:t>]</a:t>
            </a:r>
          </a:p>
          <a:p>
            <a:pPr lvl="2">
              <a:buClr>
                <a:srgbClr val="000000"/>
              </a:buClr>
              <a:buSzPct val="100000"/>
              <a:defRPr/>
            </a:pPr>
            <a:r>
              <a:rPr lang="en-US" sz="1600" i="1" dirty="0" smtClean="0">
                <a:solidFill>
                  <a:srgbClr val="FF0000"/>
                </a:solidFill>
                <a:ea typeface="Calibri"/>
                <a:cs typeface="Calibri"/>
              </a:rPr>
              <a:t>→ As minimal as possible</a:t>
            </a:r>
          </a:p>
          <a:p>
            <a:pPr marL="1428750" lvl="2" indent="-514350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en-US" sz="1600" i="1" dirty="0" smtClean="0">
              <a:ea typeface="Calibri"/>
              <a:cs typeface="Calibri"/>
            </a:endParaRPr>
          </a:p>
          <a:p>
            <a:pPr marL="514350" indent="-514350"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2000" b="1" i="1" dirty="0">
                <a:solidFill>
                  <a:srgbClr val="4271FF"/>
                </a:solidFill>
                <a:ea typeface="Calibri"/>
                <a:cs typeface="Calibri"/>
              </a:rPr>
              <a:t>Cray Programming Environment</a:t>
            </a:r>
            <a:r>
              <a:rPr lang="en-US" sz="2800" b="1" i="1" u="sng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Calibri"/>
              </a:rPr>
              <a:t>s</a:t>
            </a:r>
          </a:p>
          <a:p>
            <a:pPr marL="971550" lvl="1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i="1" dirty="0" smtClean="0">
                <a:ea typeface="Calibri"/>
                <a:cs typeface="Calibri"/>
              </a:rPr>
              <a:t>C</a:t>
            </a:r>
            <a:r>
              <a:rPr lang="en-US" dirty="0" smtClean="0"/>
              <a:t>INES Overlay Shim (COS)</a:t>
            </a:r>
          </a:p>
          <a:p>
            <a:pPr lvl="2">
              <a:buClr>
                <a:srgbClr val="000000"/>
              </a:buClr>
              <a:buSzPct val="100000"/>
              <a:defRPr/>
            </a:pPr>
            <a:r>
              <a:rPr lang="en-GB" sz="1600" i="1" dirty="0" smtClean="0"/>
              <a:t>→ Overlay </a:t>
            </a:r>
            <a:r>
              <a:rPr lang="en-GB" sz="1600" i="1" dirty="0"/>
              <a:t>(versioned) to rebuild the CPE </a:t>
            </a:r>
            <a:r>
              <a:rPr lang="en-GB" sz="1600" i="1" dirty="0" smtClean="0"/>
              <a:t>environment</a:t>
            </a:r>
            <a:endParaRPr lang="en-US" sz="1600" i="1" dirty="0" smtClean="0"/>
          </a:p>
          <a:p>
            <a:pPr marL="971550" lvl="1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i="1" dirty="0" smtClean="0">
              <a:ea typeface="Calibri"/>
              <a:cs typeface="Calibri"/>
            </a:endParaRPr>
          </a:p>
          <a:p>
            <a:pPr marL="514350" indent="-514350"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2000" b="1" i="1" dirty="0" smtClean="0">
                <a:solidFill>
                  <a:srgbClr val="4271FF"/>
                </a:solidFill>
                <a:ea typeface="Calibri"/>
                <a:cs typeface="Calibri"/>
              </a:rPr>
              <a:t>CINES software stack</a:t>
            </a:r>
          </a:p>
          <a:p>
            <a:pPr marL="80010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b="1" i="1" dirty="0" smtClean="0">
                <a:ea typeface="Calibri"/>
                <a:cs typeface="Calibri"/>
              </a:rPr>
              <a:t>Objective:</a:t>
            </a:r>
            <a:r>
              <a:rPr lang="en-US" i="1" dirty="0" smtClean="0">
                <a:ea typeface="Calibri"/>
                <a:cs typeface="Calibri"/>
              </a:rPr>
              <a:t> Stable, Flexible, Reproducible*</a:t>
            </a:r>
          </a:p>
          <a:p>
            <a:pPr marL="80010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b="1" i="1" dirty="0" smtClean="0">
                <a:ea typeface="Calibri"/>
                <a:cs typeface="Calibri"/>
              </a:rPr>
              <a:t>Approach: </a:t>
            </a:r>
            <a:r>
              <a:rPr lang="en-US" i="1" dirty="0" smtClean="0">
                <a:ea typeface="Calibri"/>
                <a:cs typeface="Calibri"/>
              </a:rPr>
              <a:t>Automation of software stack deployment</a:t>
            </a:r>
          </a:p>
          <a:p>
            <a:pPr lvl="1">
              <a:buClr>
                <a:srgbClr val="000000"/>
              </a:buClr>
              <a:buSzPct val="100000"/>
              <a:defRPr/>
            </a:pPr>
            <a:r>
              <a:rPr lang="en-US" i="1" dirty="0" smtClean="0">
                <a:ea typeface="Calibri"/>
                <a:cs typeface="Calibri"/>
              </a:rPr>
              <a:t>		CI (</a:t>
            </a:r>
            <a:r>
              <a:rPr lang="en-US" i="1" dirty="0" err="1" smtClean="0">
                <a:ea typeface="Calibri"/>
                <a:cs typeface="Calibri"/>
              </a:rPr>
              <a:t>GitLab</a:t>
            </a:r>
            <a:r>
              <a:rPr lang="en-US" i="1" dirty="0" smtClean="0">
                <a:ea typeface="Calibri"/>
                <a:cs typeface="Calibri"/>
              </a:rPr>
              <a:t>) + </a:t>
            </a:r>
            <a:r>
              <a:rPr lang="en-US" i="1" dirty="0" err="1" smtClean="0">
                <a:ea typeface="Calibri"/>
                <a:cs typeface="Calibri"/>
              </a:rPr>
              <a:t>Spack</a:t>
            </a:r>
            <a:r>
              <a:rPr lang="en-US" i="1" dirty="0" smtClean="0">
                <a:ea typeface="Calibri"/>
                <a:cs typeface="Calibri"/>
              </a:rPr>
              <a:t> + Reframe</a:t>
            </a:r>
          </a:p>
          <a:p>
            <a:pPr lvl="1">
              <a:buClr>
                <a:srgbClr val="000000"/>
              </a:buClr>
              <a:buSzPct val="100000"/>
              <a:defRPr/>
            </a:pPr>
            <a:endParaRPr lang="en-US" i="1" dirty="0" smtClean="0">
              <a:ea typeface="Calibri"/>
              <a:cs typeface="Calibri"/>
            </a:endParaRPr>
          </a:p>
          <a:p>
            <a:pPr marL="514350" indent="-514350"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2000" b="1" i="1" dirty="0" err="1" smtClean="0">
                <a:solidFill>
                  <a:srgbClr val="4271FF"/>
                </a:solidFill>
                <a:ea typeface="Calibri"/>
                <a:cs typeface="Calibri"/>
              </a:rPr>
              <a:t>Spack</a:t>
            </a:r>
            <a:r>
              <a:rPr lang="en-US" sz="2000" b="1" i="1" dirty="0" smtClean="0">
                <a:solidFill>
                  <a:srgbClr val="4271FF"/>
                </a:solidFill>
                <a:ea typeface="Calibri"/>
                <a:cs typeface="Calibri"/>
              </a:rPr>
              <a:t>-User!</a:t>
            </a:r>
          </a:p>
        </p:txBody>
      </p:sp>
      <p:sp>
        <p:nvSpPr>
          <p:cNvPr id="22" name="CustomShape 1"/>
          <p:cNvSpPr/>
          <p:nvPr/>
        </p:nvSpPr>
        <p:spPr>
          <a:xfrm rot="16200000">
            <a:off x="-1602473" y="3964707"/>
            <a:ext cx="4899826" cy="99360"/>
          </a:xfrm>
          <a:custGeom>
            <a:avLst/>
            <a:gdLst>
              <a:gd name="textAreaLeft" fmla="*/ 0 w 4284000"/>
              <a:gd name="textAreaRight" fmla="*/ 4284360 w 4284000"/>
              <a:gd name="textAreaTop" fmla="*/ 0 h 99360"/>
              <a:gd name="textAreaBottom" fmla="*/ 99720 h 99360"/>
            </a:gdLst>
            <a:ahLst/>
            <a:cxnLst/>
            <a:rect l="textAreaLeft" t="textAreaTop" r="textAreaRight" b="textAreaBottom"/>
            <a:pathLst>
              <a:path w="6428633" h="151950">
                <a:moveTo>
                  <a:pt x="0" y="0"/>
                </a:moveTo>
                <a:lnTo>
                  <a:pt x="6428632" y="0"/>
                </a:lnTo>
                <a:lnTo>
                  <a:pt x="6428632" y="151950"/>
                </a:lnTo>
                <a:lnTo>
                  <a:pt x="0" y="1519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Image 24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6506805" y="1380566"/>
            <a:ext cx="5685194" cy="599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66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3"/>
          <p:cNvSpPr txBox="1"/>
          <p:nvPr/>
        </p:nvSpPr>
        <p:spPr>
          <a:xfrm>
            <a:off x="685526" y="381000"/>
            <a:ext cx="11506474" cy="67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34"/>
              </a:lnSpc>
              <a:spcBef>
                <a:spcPct val="0"/>
              </a:spcBef>
            </a:pPr>
            <a:r>
              <a:rPr lang="en-US" sz="4167" b="1" dirty="0">
                <a:solidFill>
                  <a:srgbClr val="1F3D37"/>
                </a:solidFill>
                <a:latin typeface="Poppins Bold"/>
                <a:ea typeface="Poppins Bold"/>
                <a:cs typeface="Poppins Bold"/>
                <a:sym typeface="Poppins Bold"/>
              </a:rPr>
              <a:t>CINES Overlay Shim (COS</a:t>
            </a:r>
            <a:r>
              <a:rPr lang="en-US" sz="4167" b="1" dirty="0" smtClean="0">
                <a:solidFill>
                  <a:srgbClr val="1F3D37"/>
                </a:solidFill>
                <a:latin typeface="Poppins Bold"/>
                <a:ea typeface="Poppins Bold"/>
                <a:cs typeface="Poppins Bold"/>
                <a:sym typeface="Poppins Bold"/>
              </a:rPr>
              <a:t>):</a:t>
            </a:r>
            <a:endParaRPr lang="en-US" sz="4167" b="1" dirty="0">
              <a:solidFill>
                <a:srgbClr val="1F3D3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8" name="CustomShape 1"/>
          <p:cNvSpPr/>
          <p:nvPr/>
        </p:nvSpPr>
        <p:spPr>
          <a:xfrm rot="16200000">
            <a:off x="-1592063" y="3954297"/>
            <a:ext cx="4879006" cy="99360"/>
          </a:xfrm>
          <a:custGeom>
            <a:avLst/>
            <a:gdLst>
              <a:gd name="textAreaLeft" fmla="*/ 0 w 4284000"/>
              <a:gd name="textAreaRight" fmla="*/ 4284360 w 4284000"/>
              <a:gd name="textAreaTop" fmla="*/ 0 h 99360"/>
              <a:gd name="textAreaBottom" fmla="*/ 99720 h 99360"/>
            </a:gdLst>
            <a:ahLst/>
            <a:cxnLst/>
            <a:rect l="textAreaLeft" t="textAreaTop" r="textAreaRight" b="textAreaBottom"/>
            <a:pathLst>
              <a:path w="6428633" h="151950">
                <a:moveTo>
                  <a:pt x="0" y="0"/>
                </a:moveTo>
                <a:lnTo>
                  <a:pt x="6428632" y="0"/>
                </a:lnTo>
                <a:lnTo>
                  <a:pt x="6428632" y="151950"/>
                </a:lnTo>
                <a:lnTo>
                  <a:pt x="0" y="1519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161856" y="1490951"/>
            <a:ext cx="8555442" cy="48628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buClr>
                <a:srgbClr val="000000"/>
              </a:buClr>
              <a:buSzPct val="100000"/>
              <a:defRPr/>
            </a:pPr>
            <a:r>
              <a:rPr lang="en-US" sz="2400" b="1" i="1" dirty="0" smtClean="0">
                <a:solidFill>
                  <a:srgbClr val="449F88"/>
                </a:solidFill>
                <a:ea typeface="Calibri"/>
                <a:cs typeface="Calibri"/>
              </a:rPr>
              <a:t>Problem with CPE:</a:t>
            </a:r>
          </a:p>
          <a:p>
            <a:pPr marL="514350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solidFill>
                  <a:srgbClr val="1F3D37"/>
                </a:solidFill>
                <a:ea typeface="Calibri"/>
                <a:cs typeface="Calibri"/>
              </a:rPr>
              <a:t>Backward compatibility </a:t>
            </a: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issue</a:t>
            </a:r>
          </a:p>
          <a:p>
            <a:pPr marL="514350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Lack of </a:t>
            </a:r>
            <a:r>
              <a:rPr lang="en-US" sz="2000" b="1" dirty="0" smtClean="0">
                <a:solidFill>
                  <a:srgbClr val="1F3D37"/>
                </a:solidFill>
                <a:ea typeface="Calibri"/>
                <a:cs typeface="Calibri"/>
              </a:rPr>
              <a:t>support</a:t>
            </a:r>
          </a:p>
          <a:p>
            <a:pPr marL="514350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solidFill>
                  <a:srgbClr val="1F3D37"/>
                </a:solidFill>
                <a:ea typeface="Calibri"/>
                <a:cs typeface="Calibri"/>
              </a:rPr>
              <a:t>Slow fix</a:t>
            </a: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 development following tickets</a:t>
            </a:r>
          </a:p>
          <a:p>
            <a:pPr marL="514350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sz="2400" i="1" dirty="0" smtClean="0">
              <a:solidFill>
                <a:srgbClr val="1F3D37"/>
              </a:solidFill>
              <a:ea typeface="Calibri"/>
              <a:cs typeface="Calibri"/>
            </a:endParaRPr>
          </a:p>
          <a:p>
            <a:pPr>
              <a:buClr>
                <a:srgbClr val="000000"/>
              </a:buClr>
              <a:buSzPct val="100000"/>
              <a:defRPr/>
            </a:pPr>
            <a:r>
              <a:rPr lang="en-US" sz="2400" b="1" i="1" dirty="0" smtClean="0">
                <a:solidFill>
                  <a:srgbClr val="449F88"/>
                </a:solidFill>
                <a:ea typeface="Calibri"/>
                <a:cs typeface="Calibri"/>
              </a:rPr>
              <a:t>Our approach:</a:t>
            </a:r>
          </a:p>
          <a:p>
            <a:pPr marL="457200" indent="-4572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solidFill>
                  <a:srgbClr val="1F3D37"/>
                </a:solidFill>
                <a:ea typeface="Calibri"/>
                <a:cs typeface="Calibri"/>
              </a:rPr>
              <a:t>Extract</a:t>
            </a: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 and version </a:t>
            </a:r>
            <a:r>
              <a:rPr lang="en-US" sz="2000" b="1" dirty="0" smtClean="0">
                <a:solidFill>
                  <a:srgbClr val="1F3D37"/>
                </a:solidFill>
                <a:ea typeface="Calibri"/>
                <a:cs typeface="Calibri"/>
              </a:rPr>
              <a:t>CPE</a:t>
            </a: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 (/opt/cray, modules, </a:t>
            </a:r>
            <a:r>
              <a:rPr lang="en-US" sz="2000" dirty="0" err="1" smtClean="0">
                <a:solidFill>
                  <a:srgbClr val="1F3D37"/>
                </a:solidFill>
                <a:ea typeface="Calibri"/>
                <a:cs typeface="Calibri"/>
              </a:rPr>
              <a:t>configs</a:t>
            </a: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), </a:t>
            </a:r>
            <a:r>
              <a:rPr lang="en-US" sz="2000" b="1" dirty="0" smtClean="0">
                <a:solidFill>
                  <a:srgbClr val="1F3D37"/>
                </a:solidFill>
                <a:ea typeface="Calibri"/>
                <a:cs typeface="Calibri"/>
              </a:rPr>
              <a:t>version everything</a:t>
            </a:r>
          </a:p>
          <a:p>
            <a:pPr marL="457200" indent="-4572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solidFill>
                  <a:srgbClr val="1F3D37"/>
                </a:solidFill>
                <a:ea typeface="Calibri"/>
                <a:cs typeface="Calibri"/>
              </a:rPr>
              <a:t>Store</a:t>
            </a: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 as portable </a:t>
            </a:r>
            <a:r>
              <a:rPr lang="en-US" sz="2000" b="1" dirty="0" smtClean="0">
                <a:solidFill>
                  <a:srgbClr val="1F3D37"/>
                </a:solidFill>
                <a:ea typeface="Calibri"/>
                <a:cs typeface="Calibri"/>
              </a:rPr>
              <a:t>artefact</a:t>
            </a: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 on shared FS (or </a:t>
            </a:r>
            <a:r>
              <a:rPr lang="en-US" sz="2000" dirty="0" err="1" smtClean="0">
                <a:solidFill>
                  <a:srgbClr val="1F3D37"/>
                </a:solidFill>
                <a:ea typeface="Calibri"/>
                <a:cs typeface="Calibri"/>
              </a:rPr>
              <a:t>squashfs</a:t>
            </a: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)</a:t>
            </a:r>
          </a:p>
          <a:p>
            <a:pPr marL="457200" indent="-4572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Rebuild environment via </a:t>
            </a:r>
            <a:r>
              <a:rPr lang="en-US" sz="2000" b="1" dirty="0" smtClean="0">
                <a:solidFill>
                  <a:srgbClr val="1F3D37"/>
                </a:solidFill>
                <a:ea typeface="Calibri"/>
                <a:cs typeface="Calibri"/>
              </a:rPr>
              <a:t>bind mounts</a:t>
            </a:r>
            <a:endParaRPr lang="en-US" b="1" dirty="0" smtClean="0">
              <a:solidFill>
                <a:srgbClr val="1F3D37"/>
              </a:solidFill>
              <a:ea typeface="Calibri"/>
              <a:cs typeface="Calibri"/>
            </a:endParaRPr>
          </a:p>
          <a:p>
            <a:pPr marL="457200" indent="-4572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sz="2000" b="1" i="1" dirty="0" smtClean="0">
              <a:solidFill>
                <a:srgbClr val="1F3D37"/>
              </a:solidFill>
              <a:ea typeface="Calibri"/>
              <a:cs typeface="Calibri"/>
            </a:endParaRPr>
          </a:p>
          <a:p>
            <a:pPr>
              <a:buClr>
                <a:srgbClr val="000000"/>
              </a:buClr>
              <a:buSzPct val="100000"/>
              <a:defRPr/>
            </a:pPr>
            <a:r>
              <a:rPr lang="en-US" sz="2400" b="1" i="1" dirty="0" smtClean="0">
                <a:solidFill>
                  <a:srgbClr val="449F88"/>
                </a:solidFill>
                <a:ea typeface="Calibri"/>
                <a:cs typeface="Calibri"/>
              </a:rPr>
              <a:t>Benefits:</a:t>
            </a:r>
          </a:p>
          <a:p>
            <a:pPr marL="457200" indent="-4572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solidFill>
                  <a:srgbClr val="1F3D37"/>
                </a:solidFill>
                <a:ea typeface="Calibri"/>
                <a:cs typeface="Calibri"/>
              </a:rPr>
              <a:t>Faster</a:t>
            </a: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 deployment &amp; hot fix </a:t>
            </a: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  <a:sym typeface="Wingdings" panose="05000000000000000000" pitchFamily="2" charset="2"/>
              </a:rPr>
              <a:t> flexibility</a:t>
            </a:r>
            <a:endParaRPr lang="en-US" sz="2000" dirty="0" smtClean="0">
              <a:solidFill>
                <a:srgbClr val="1F3D37"/>
              </a:solidFill>
              <a:ea typeface="Calibri"/>
              <a:cs typeface="Calibri"/>
            </a:endParaRPr>
          </a:p>
          <a:p>
            <a:pPr marL="457200" indent="-4572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solidFill>
                  <a:srgbClr val="1F3D37"/>
                </a:solidFill>
                <a:ea typeface="Calibri"/>
                <a:cs typeface="Calibri"/>
              </a:rPr>
              <a:t>Consistent</a:t>
            </a: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 across nodes</a:t>
            </a:r>
          </a:p>
          <a:p>
            <a:pPr marL="457200" indent="-4572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No significant issue at </a:t>
            </a:r>
            <a:r>
              <a:rPr lang="en-US" sz="2000" b="1" dirty="0" smtClean="0">
                <a:solidFill>
                  <a:srgbClr val="1F3D37"/>
                </a:solidFill>
                <a:ea typeface="Calibri"/>
                <a:cs typeface="Calibri"/>
              </a:rPr>
              <a:t>scale</a:t>
            </a: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 (</a:t>
            </a:r>
            <a:r>
              <a:rPr lang="en-US" sz="2000" dirty="0" err="1" smtClean="0">
                <a:solidFill>
                  <a:srgbClr val="1F3D37"/>
                </a:solidFill>
                <a:ea typeface="Calibri"/>
                <a:cs typeface="Calibri"/>
              </a:rPr>
              <a:t>sbcast</a:t>
            </a: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)</a:t>
            </a:r>
          </a:p>
          <a:p>
            <a:pPr marL="457200" indent="-4572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2000" b="1" dirty="0">
                <a:solidFill>
                  <a:srgbClr val="1F3D37"/>
                </a:solidFill>
                <a:ea typeface="Calibri"/>
                <a:cs typeface="Calibri"/>
              </a:rPr>
              <a:t>Preserves</a:t>
            </a:r>
            <a:r>
              <a:rPr lang="en-GB" sz="2000" dirty="0">
                <a:solidFill>
                  <a:srgbClr val="1F3D37"/>
                </a:solidFill>
                <a:ea typeface="Calibri"/>
                <a:cs typeface="Calibri"/>
              </a:rPr>
              <a:t> </a:t>
            </a:r>
            <a:r>
              <a:rPr lang="en-GB" sz="2000" dirty="0" smtClean="0">
                <a:solidFill>
                  <a:srgbClr val="1F3D37"/>
                </a:solidFill>
                <a:ea typeface="Calibri"/>
                <a:cs typeface="Calibri"/>
              </a:rPr>
              <a:t>user </a:t>
            </a:r>
            <a:r>
              <a:rPr lang="en-GB" sz="2000" b="1" dirty="0" smtClean="0">
                <a:solidFill>
                  <a:srgbClr val="1F3D37"/>
                </a:solidFill>
                <a:ea typeface="Calibri"/>
                <a:cs typeface="Calibri"/>
              </a:rPr>
              <a:t>environments</a:t>
            </a:r>
            <a:r>
              <a:rPr lang="en-GB" sz="2000" dirty="0" smtClean="0">
                <a:solidFill>
                  <a:srgbClr val="1F3D37"/>
                </a:solidFill>
                <a:ea typeface="Calibri"/>
                <a:cs typeface="Calibri"/>
              </a:rPr>
              <a:t> </a:t>
            </a:r>
            <a:r>
              <a:rPr lang="en-GB" sz="2000" dirty="0">
                <a:solidFill>
                  <a:srgbClr val="1F3D37"/>
                </a:solidFill>
                <a:ea typeface="Calibri"/>
                <a:cs typeface="Calibri"/>
              </a:rPr>
              <a:t>across system </a:t>
            </a:r>
            <a:r>
              <a:rPr lang="en-GB" sz="2000" dirty="0" smtClean="0">
                <a:solidFill>
                  <a:srgbClr val="1F3D37"/>
                </a:solidFill>
                <a:ea typeface="Calibri"/>
                <a:cs typeface="Calibri"/>
              </a:rPr>
              <a:t>updates</a:t>
            </a:r>
            <a:endParaRPr lang="en-US" sz="2000" dirty="0" smtClean="0">
              <a:solidFill>
                <a:srgbClr val="1F3D37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085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1517086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838197" y="1309687"/>
            <a:ext cx="10890678" cy="486726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 marL="683929" lvl="1" indent="-283879">
              <a:buFont typeface="Arial"/>
              <a:buChar char="•"/>
              <a:defRPr/>
            </a:pPr>
            <a:r>
              <a:rPr lang="en-US" sz="1800" dirty="0" smtClean="0">
                <a:solidFill>
                  <a:srgbClr val="449F88"/>
                </a:solidFill>
                <a:ea typeface="Lato"/>
                <a:cs typeface="Lato"/>
              </a:rPr>
              <a:t>« Base </a:t>
            </a:r>
            <a:r>
              <a:rPr lang="en-US" sz="1800" dirty="0">
                <a:solidFill>
                  <a:srgbClr val="449F88"/>
                </a:solidFill>
                <a:ea typeface="Lato"/>
                <a:cs typeface="Lato"/>
              </a:rPr>
              <a:t>» software stack </a:t>
            </a:r>
            <a:r>
              <a:rPr lang="en-US" sz="1800" b="0" dirty="0">
                <a:solidFill>
                  <a:srgbClr val="1F3D37"/>
                </a:solidFill>
                <a:ea typeface="Lato"/>
                <a:cs typeface="Lato"/>
              </a:rPr>
              <a:t>deployed with GNU </a:t>
            </a:r>
            <a:r>
              <a:rPr lang="en-US" sz="1800" b="0" dirty="0" smtClean="0">
                <a:solidFill>
                  <a:srgbClr val="1F3D37"/>
                </a:solidFill>
                <a:ea typeface="Lato"/>
                <a:cs typeface="Lato"/>
              </a:rPr>
              <a:t>compiler</a:t>
            </a:r>
            <a:endParaRPr lang="en-US" sz="1800" b="0" dirty="0">
              <a:solidFill>
                <a:srgbClr val="1F3D37"/>
              </a:solidFill>
              <a:ea typeface="Lato"/>
              <a:cs typeface="Lato"/>
            </a:endParaRPr>
          </a:p>
          <a:p>
            <a:pPr marL="1061950" lvl="2" indent="-261850">
              <a:buFont typeface="Arial"/>
              <a:buChar char="•"/>
              <a:defRPr/>
            </a:pPr>
            <a:r>
              <a:rPr lang="en-US" b="0" dirty="0">
                <a:solidFill>
                  <a:srgbClr val="1F3D37"/>
                </a:solidFill>
                <a:ea typeface="Lato"/>
                <a:cs typeface="Lato"/>
              </a:rPr>
              <a:t>Tools </a:t>
            </a:r>
          </a:p>
          <a:p>
            <a:pPr marL="1061950" lvl="2" indent="-261850">
              <a:buFont typeface="Arial"/>
              <a:buChar char="•"/>
              <a:defRPr/>
            </a:pPr>
            <a:r>
              <a:rPr lang="en-US" b="0" dirty="0">
                <a:solidFill>
                  <a:srgbClr val="1F3D37"/>
                </a:solidFill>
                <a:ea typeface="Lato"/>
                <a:cs typeface="Lato"/>
              </a:rPr>
              <a:t>Scientific libraries</a:t>
            </a:r>
          </a:p>
          <a:p>
            <a:pPr lvl="1">
              <a:defRPr/>
            </a:pPr>
            <a:r>
              <a:rPr lang="en-US" sz="1800" b="0" i="1" dirty="0">
                <a:solidFill>
                  <a:srgbClr val="1F3D37"/>
                </a:solidFill>
                <a:ea typeface="Lato"/>
                <a:cs typeface="Lato"/>
              </a:rPr>
              <a:t>« With no MPI dependencies and/or no risk of ABI or symbol incompatibility during linking</a:t>
            </a:r>
            <a:r>
              <a:rPr lang="en-US" sz="1800" b="0" i="1" dirty="0" smtClean="0">
                <a:solidFill>
                  <a:srgbClr val="1F3D37"/>
                </a:solidFill>
                <a:ea typeface="Lato"/>
                <a:cs typeface="Lato"/>
              </a:rPr>
              <a:t>»</a:t>
            </a:r>
            <a:endParaRPr lang="en-US" sz="1800" b="0" i="1" dirty="0">
              <a:solidFill>
                <a:srgbClr val="1F3D37"/>
              </a:solidFill>
              <a:ea typeface="Lato"/>
              <a:cs typeface="Lato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685526" y="381000"/>
            <a:ext cx="11506474" cy="67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34"/>
              </a:lnSpc>
              <a:spcBef>
                <a:spcPct val="0"/>
              </a:spcBef>
            </a:pPr>
            <a:r>
              <a:rPr lang="en-US" sz="4167" b="1" dirty="0">
                <a:solidFill>
                  <a:srgbClr val="1F3D37"/>
                </a:solidFill>
                <a:latin typeface="Poppins Bold"/>
                <a:ea typeface="Poppins Bold"/>
                <a:cs typeface="Poppins Bold"/>
                <a:sym typeface="Poppins Bold"/>
              </a:rPr>
              <a:t>CINES </a:t>
            </a:r>
            <a:r>
              <a:rPr lang="en-US" sz="4167" b="1" dirty="0" smtClean="0">
                <a:solidFill>
                  <a:srgbClr val="1F3D37"/>
                </a:solidFill>
                <a:latin typeface="Poppins Bold"/>
                <a:ea typeface="Poppins Bold"/>
                <a:cs typeface="Poppins Bold"/>
                <a:sym typeface="Poppins Bold"/>
              </a:rPr>
              <a:t>Software stack</a:t>
            </a:r>
            <a:endParaRPr lang="en-US" sz="4167" b="1" dirty="0">
              <a:solidFill>
                <a:srgbClr val="1F3D3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" name="Espace réservé du contenu 8"/>
          <p:cNvSpPr>
            <a:spLocks noGrp="1"/>
          </p:cNvSpPr>
          <p:nvPr/>
        </p:nvSpPr>
        <p:spPr bwMode="auto">
          <a:xfrm>
            <a:off x="1352309" y="2622430"/>
            <a:ext cx="9417842" cy="4002657"/>
          </a:xfrm>
          <a:prstGeom prst="roundRect">
            <a:avLst>
              <a:gd name="adj" fmla="val 425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999"/>
              </a:spcBef>
              <a:buFont typeface="Arial"/>
              <a:buChar char="•"/>
              <a:defRPr sz="2000">
                <a:solidFill>
                  <a:srgbClr val="1F3D37"/>
                </a:solidFill>
                <a:latin typeface="Poppins SemiBold"/>
                <a:ea typeface="+mn-ea"/>
                <a:cs typeface="Poppins SemiBold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Lato Bold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 b="1">
                <a:solidFill>
                  <a:srgbClr val="1F3D37"/>
                </a:solidFill>
                <a:latin typeface="Lato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99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/>
              <a:buNone/>
              <a:defRPr/>
            </a:pPr>
            <a:r>
              <a:rPr lang="en-US" sz="1100" b="1" i="0" u="none" strike="noStrike" cap="none" spc="0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-------------------------------- /opt/software/</a:t>
            </a:r>
            <a:r>
              <a:rPr lang="en-US" sz="1100" b="1" i="0" u="none" strike="noStrike" cap="none" spc="0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gaia</a:t>
            </a:r>
            <a:r>
              <a:rPr lang="en-US" sz="1100" b="1" i="0" u="none" strike="noStrike" cap="none" spc="0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/prod/latest/Base ---------------------------------</a:t>
            </a:r>
            <a:r>
              <a:rPr lang="fr-FR" sz="1100" b="1" i="0" u="none" strike="noStrike" cap="none" spc="0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-</a:t>
            </a:r>
            <a:endParaRPr sz="1100" b="1" i="0" u="none" strike="noStrike" cap="none" spc="0" dirty="0" smtClean="0">
              <a:solidFill>
                <a:schemeClr val="bg1"/>
              </a:solidFill>
              <a:latin typeface="Courier New"/>
              <a:cs typeface="Courier Ne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fr-FR" sz="1100" b="1" dirty="0">
              <a:solidFill>
                <a:schemeClr val="bg1"/>
              </a:solidFill>
              <a:latin typeface="Courier New"/>
              <a:ea typeface="Courier New"/>
              <a:cs typeface="Courier Ne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anaconda3/2025.12-2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gsl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/2.7.1            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nsimd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/3.0.1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aocc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/5.0.0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hpctoolkit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/2025.0.stable-mpi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openblas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/0.3.28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autoconf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/2.72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hpcviewer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/2024.02      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opencl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-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icd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-loader/2024.05.08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binutils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/2.43.1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fr-FR" sz="1100" b="1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hwloc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/2.9.1-rocm-gpu              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openjdk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/17.0.11_9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blitz/1.0.2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hwloc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/2.9.1                     (D)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papi/7.1.0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bzip2/1.0.8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imagemagick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/7.1.1-29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paraview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/5.13.0-osmesa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cfitsio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/4.3.0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intel-oneapi-compilers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/2025.2.0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paraview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/5.13.0              (D)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cmake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/3.27.9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intel-oneapi-mkl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/2025.2.0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patchelf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/0.17.2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cmake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/4.0.3         (D)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jasper/3.0.3        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poppler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/23.04.0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ddt/25.0.1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jdk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/21.0.8           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proj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/9.4.1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doxygen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/1.13.2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julia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/1.10.0          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python/3.12.1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easybuild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/4.7.0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libsndfile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/1.2.2       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qt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/5.15.11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eigen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/3.4.0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libtirpc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/1.3.3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      r/4.4.0</a:t>
            </a:r>
            <a:endParaRPr lang="fr-FR" sz="1100" b="1" dirty="0">
              <a:solidFill>
                <a:schemeClr val="bg1"/>
              </a:solidFill>
              <a:latin typeface="Courier New"/>
              <a:ea typeface="Courier New"/>
              <a:cs typeface="Courier Ne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ferret/7.6.0-mpi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libtool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/2.4.7 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rclone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/1.68.1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ffmpeg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/6.1.1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libxml2/2.13.4 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rust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/1.78.0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firefox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/149.0.2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libxsmm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/1.17    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sox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/14.4.2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gdal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/3.8.5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llvm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/20.1.6      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suite-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sparse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/7.8.3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gdb/16.2   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metis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/5.1.0-int64 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swig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/4.1.1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git/2.48.1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metis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/5.1.0                     (D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)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udunits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/2.2.28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glew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/2.2.0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mmg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/5.7.1            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valgrind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/3.23.0-mpi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gmake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/4.4.1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mpfr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/4.2.1            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visit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/3.4.2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gmp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/6.2.1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mpifileutils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/0.11.1-mpi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xpmem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/master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gmsh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/4.13.1-mpi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nco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/5.1.9-omp-mpi       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fr-FR" sz="1100" b="1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zlib-ng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/2.1.4</a:t>
            </a:r>
            <a:endParaRPr lang="fr-FR" sz="1100" b="1" dirty="0">
              <a:solidFill>
                <a:schemeClr val="bg1"/>
              </a:solidFill>
              <a:latin typeface="Courier New"/>
              <a:ea typeface="Courier New"/>
              <a:cs typeface="Courier Ne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gnuplot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/6.0.0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ncview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/2.1.9-mpi               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fr-FR" sz="1100" b="1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zlib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/1.3.1</a:t>
            </a:r>
            <a:endParaRPr lang="fr-FR" sz="1100" b="1" dirty="0">
              <a:solidFill>
                <a:schemeClr val="bg1"/>
              </a:solidFill>
              <a:latin typeface="Courier New"/>
              <a:ea typeface="Courier New"/>
              <a:cs typeface="Courier Ne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</a:t>
            </a:r>
            <a:r>
              <a:rPr lang="fr-FR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grace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/5.1.25-mpi        </a:t>
            </a:r>
            <a:r>
              <a:rPr lang="fr-FR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fr-FR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ninja/1.12.1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fr-FR" sz="1050" b="1" dirty="0">
              <a:solidFill>
                <a:schemeClr val="bg1"/>
              </a:solidFill>
              <a:latin typeface="Courier New"/>
              <a:ea typeface="Courier New"/>
              <a:cs typeface="Courier New"/>
            </a:endParaRPr>
          </a:p>
        </p:txBody>
      </p:sp>
      <p:sp>
        <p:nvSpPr>
          <p:cNvPr id="7" name="CustomShape 1"/>
          <p:cNvSpPr/>
          <p:nvPr/>
        </p:nvSpPr>
        <p:spPr>
          <a:xfrm rot="16200000">
            <a:off x="-1760029" y="3867476"/>
            <a:ext cx="5214938" cy="99360"/>
          </a:xfrm>
          <a:custGeom>
            <a:avLst/>
            <a:gdLst>
              <a:gd name="textAreaLeft" fmla="*/ 0 w 4284000"/>
              <a:gd name="textAreaRight" fmla="*/ 4284360 w 4284000"/>
              <a:gd name="textAreaTop" fmla="*/ 0 h 99360"/>
              <a:gd name="textAreaBottom" fmla="*/ 99720 h 99360"/>
            </a:gdLst>
            <a:ahLst/>
            <a:cxnLst/>
            <a:rect l="textAreaLeft" t="textAreaTop" r="textAreaRight" b="textAreaBottom"/>
            <a:pathLst>
              <a:path w="6428633" h="151950">
                <a:moveTo>
                  <a:pt x="0" y="0"/>
                </a:moveTo>
                <a:lnTo>
                  <a:pt x="6428632" y="0"/>
                </a:lnTo>
                <a:lnTo>
                  <a:pt x="6428632" y="151950"/>
                </a:lnTo>
                <a:lnTo>
                  <a:pt x="0" y="1519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709332" y="117286"/>
            <a:ext cx="2380541" cy="238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893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3110387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838197" y="1309686"/>
            <a:ext cx="10363203" cy="3948112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 marL="683929" lvl="1" indent="-283879">
              <a:buFont typeface="Arial"/>
              <a:buChar char="•"/>
              <a:defRPr/>
            </a:pPr>
            <a:r>
              <a:rPr lang="en-US" sz="1800" dirty="0" smtClean="0">
                <a:solidFill>
                  <a:srgbClr val="449F88"/>
                </a:solidFill>
                <a:ea typeface="Lato"/>
                <a:cs typeface="Lato"/>
              </a:rPr>
              <a:t>« </a:t>
            </a:r>
            <a:r>
              <a:rPr lang="en-US" sz="1800" dirty="0">
                <a:solidFill>
                  <a:srgbClr val="449F88"/>
                </a:solidFill>
                <a:ea typeface="Lato"/>
                <a:cs typeface="Lato"/>
              </a:rPr>
              <a:t>B</a:t>
            </a:r>
            <a:r>
              <a:rPr lang="en-US" sz="1800" i="0" u="none" strike="noStrike" cap="none" spc="0" dirty="0" smtClean="0">
                <a:solidFill>
                  <a:srgbClr val="449F88"/>
                </a:solidFill>
                <a:ea typeface="Lato"/>
                <a:cs typeface="Lato"/>
              </a:rPr>
              <a:t>ase</a:t>
            </a:r>
            <a:r>
              <a:rPr lang="en-US" sz="1800" dirty="0" smtClean="0">
                <a:solidFill>
                  <a:srgbClr val="449F88"/>
                </a:solidFill>
                <a:ea typeface="Lato"/>
                <a:cs typeface="Lato"/>
              </a:rPr>
              <a:t> </a:t>
            </a:r>
            <a:r>
              <a:rPr lang="en-US" sz="1800" dirty="0">
                <a:solidFill>
                  <a:srgbClr val="449F88"/>
                </a:solidFill>
                <a:ea typeface="Lato"/>
                <a:cs typeface="Lato"/>
              </a:rPr>
              <a:t>»</a:t>
            </a:r>
            <a:r>
              <a:rPr lang="en-US" sz="1800" i="0" u="none" strike="noStrike" cap="none" spc="0" dirty="0" smtClean="0">
                <a:solidFill>
                  <a:srgbClr val="449F88"/>
                </a:solidFill>
                <a:ea typeface="Lato"/>
                <a:cs typeface="Lato"/>
              </a:rPr>
              <a:t> software stack </a:t>
            </a:r>
            <a:r>
              <a:rPr lang="en-US" sz="18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deployed with GNU compiler </a:t>
            </a:r>
          </a:p>
          <a:p>
            <a:pPr marL="1061950" lvl="2" indent="-261850">
              <a:buFont typeface="Arial"/>
              <a:buChar char="•"/>
              <a:defRPr/>
            </a:pPr>
            <a:r>
              <a:rPr lang="en-US" sz="18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Tools </a:t>
            </a:r>
          </a:p>
          <a:p>
            <a:pPr marL="1061950" lvl="2" indent="-261850">
              <a:buFont typeface="Arial"/>
              <a:buChar char="•"/>
              <a:defRPr/>
            </a:pPr>
            <a:r>
              <a:rPr lang="en-US" sz="18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Scientific libraries</a:t>
            </a:r>
          </a:p>
          <a:p>
            <a:pPr lvl="1">
              <a:defRPr/>
            </a:pPr>
            <a:r>
              <a:rPr lang="en-US" sz="1800" b="0" i="1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« With no MPI dependencies and/or no risk of ABI or symbol </a:t>
            </a:r>
            <a:r>
              <a:rPr lang="en-US" sz="1800" b="0" i="1" dirty="0" smtClean="0">
                <a:solidFill>
                  <a:srgbClr val="1F3D37"/>
                </a:solidFill>
                <a:ea typeface="Lato"/>
                <a:cs typeface="Lato"/>
              </a:rPr>
              <a:t>i</a:t>
            </a:r>
            <a:r>
              <a:rPr lang="en-US" sz="1800" b="0" i="1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ncompatibility durin</a:t>
            </a:r>
            <a:r>
              <a:rPr lang="en-US" sz="1800" b="0" i="1" dirty="0" smtClean="0">
                <a:solidFill>
                  <a:srgbClr val="1F3D37"/>
                </a:solidFill>
                <a:ea typeface="Lato"/>
                <a:cs typeface="Lato"/>
              </a:rPr>
              <a:t>g linking</a:t>
            </a:r>
            <a:r>
              <a:rPr lang="en-US" sz="1800" b="0" i="1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»</a:t>
            </a:r>
          </a:p>
          <a:p>
            <a:pPr lvl="1">
              <a:defRPr/>
            </a:pPr>
            <a:endParaRPr lang="en-US" sz="1600" b="0" i="0" u="none" strike="noStrike" cap="none" spc="0" dirty="0" smtClean="0">
              <a:solidFill>
                <a:srgbClr val="1F3D37"/>
              </a:solidFill>
              <a:ea typeface="Lato"/>
              <a:cs typeface="Lato"/>
            </a:endParaRPr>
          </a:p>
          <a:p>
            <a:pPr marL="763108" lvl="1" indent="-305908">
              <a:buFont typeface="Arial"/>
              <a:buChar char="•"/>
              <a:defRPr/>
            </a:pPr>
            <a:r>
              <a:rPr lang="en-US" sz="1800" dirty="0">
                <a:solidFill>
                  <a:srgbClr val="449F88"/>
                </a:solidFill>
                <a:ea typeface="Lato"/>
                <a:cs typeface="Lato"/>
              </a:rPr>
              <a:t>« </a:t>
            </a:r>
            <a:r>
              <a:rPr lang="en-US" sz="1800" dirty="0" smtClean="0">
                <a:solidFill>
                  <a:srgbClr val="449F88"/>
                </a:solidFill>
                <a:ea typeface="Lato"/>
                <a:cs typeface="Lato"/>
              </a:rPr>
              <a:t>Extensible</a:t>
            </a:r>
            <a:r>
              <a:rPr lang="en-US" sz="1800" dirty="0">
                <a:solidFill>
                  <a:srgbClr val="449F88"/>
                </a:solidFill>
                <a:ea typeface="Lato"/>
                <a:cs typeface="Lato"/>
              </a:rPr>
              <a:t> » </a:t>
            </a:r>
            <a:r>
              <a:rPr lang="en-US" sz="1800" b="1" i="0" u="none" strike="noStrike" cap="none" spc="0" dirty="0" smtClean="0">
                <a:solidFill>
                  <a:srgbClr val="449F88"/>
                </a:solidFill>
                <a:ea typeface="Lato"/>
                <a:cs typeface="Lato"/>
              </a:rPr>
              <a:t>software stack </a:t>
            </a:r>
            <a:r>
              <a:rPr lang="en-US" sz="18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via the </a:t>
            </a:r>
            <a:r>
              <a:rPr lang="en-US" sz="1800" b="0" i="1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&lt;COMPILER&gt;-CPU|GPU-&lt;VERSION&gt; modules</a:t>
            </a:r>
            <a:r>
              <a:rPr lang="en-US" sz="18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. Each version of the software stack is based on a version of the Cray programming environment (CPE/XX.YY). There is one version per</a:t>
            </a:r>
          </a:p>
          <a:p>
            <a:pPr marL="1163158" lvl="2" indent="-305908">
              <a:buFont typeface="Arial"/>
              <a:buChar char="•"/>
              <a:defRPr/>
            </a:pPr>
            <a:r>
              <a:rPr lang="en-US" sz="16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Architecture (GPU and CPU) </a:t>
            </a:r>
          </a:p>
          <a:p>
            <a:pPr marL="1163158" lvl="2" indent="-305908">
              <a:buFont typeface="Arial"/>
              <a:buChar char="•"/>
              <a:defRPr/>
            </a:pPr>
            <a:r>
              <a:rPr lang="en-US" sz="16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Compilers (</a:t>
            </a:r>
            <a:r>
              <a:rPr lang="en-US" sz="1600" b="0" i="0" u="none" strike="noStrike" cap="none" spc="0" dirty="0" err="1" smtClean="0">
                <a:solidFill>
                  <a:srgbClr val="1F3D37"/>
                </a:solidFill>
                <a:ea typeface="Lato"/>
                <a:cs typeface="Lato"/>
              </a:rPr>
              <a:t>gcc</a:t>
            </a:r>
            <a:r>
              <a:rPr lang="en-US" sz="16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 and </a:t>
            </a:r>
            <a:r>
              <a:rPr lang="en-US" sz="1600" b="0" i="0" u="none" strike="noStrike" cap="none" spc="0" dirty="0" err="1" smtClean="0">
                <a:solidFill>
                  <a:srgbClr val="1F3D37"/>
                </a:solidFill>
                <a:ea typeface="Lato"/>
                <a:cs typeface="Lato"/>
              </a:rPr>
              <a:t>cce</a:t>
            </a:r>
            <a:r>
              <a:rPr lang="en-US" sz="16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) </a:t>
            </a:r>
            <a:endParaRPr lang="en-US" dirty="0" smtClean="0"/>
          </a:p>
        </p:txBody>
      </p:sp>
      <p:sp>
        <p:nvSpPr>
          <p:cNvPr id="6" name="TextBox 3"/>
          <p:cNvSpPr txBox="1"/>
          <p:nvPr/>
        </p:nvSpPr>
        <p:spPr>
          <a:xfrm>
            <a:off x="685526" y="381000"/>
            <a:ext cx="11506474" cy="67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34"/>
              </a:lnSpc>
              <a:spcBef>
                <a:spcPct val="0"/>
              </a:spcBef>
            </a:pPr>
            <a:r>
              <a:rPr lang="en-US" sz="4167" b="1" dirty="0">
                <a:solidFill>
                  <a:srgbClr val="1F3D37"/>
                </a:solidFill>
                <a:latin typeface="Poppins Bold"/>
                <a:ea typeface="Poppins Bold"/>
                <a:cs typeface="Poppins Bold"/>
                <a:sym typeface="Poppins Bold"/>
              </a:rPr>
              <a:t>CINES </a:t>
            </a:r>
            <a:r>
              <a:rPr lang="en-US" sz="4167" b="1" dirty="0" smtClean="0">
                <a:solidFill>
                  <a:srgbClr val="1F3D37"/>
                </a:solidFill>
                <a:latin typeface="Poppins Bold"/>
                <a:ea typeface="Poppins Bold"/>
                <a:cs typeface="Poppins Bold"/>
                <a:sym typeface="Poppins Bold"/>
              </a:rPr>
              <a:t>Software stack</a:t>
            </a:r>
            <a:endParaRPr lang="en-US" sz="4167" b="1" dirty="0">
              <a:solidFill>
                <a:srgbClr val="1F3D3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8" name="Espace réservé du contenu 8"/>
          <p:cNvSpPr>
            <a:spLocks noGrp="1"/>
          </p:cNvSpPr>
          <p:nvPr/>
        </p:nvSpPr>
        <p:spPr bwMode="auto">
          <a:xfrm>
            <a:off x="1352309" y="4229100"/>
            <a:ext cx="9417842" cy="2395987"/>
          </a:xfrm>
          <a:prstGeom prst="roundRect">
            <a:avLst>
              <a:gd name="adj" fmla="val 425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999"/>
              </a:spcBef>
              <a:buFont typeface="Arial"/>
              <a:buChar char="•"/>
              <a:defRPr sz="2000">
                <a:solidFill>
                  <a:srgbClr val="1F3D37"/>
                </a:solidFill>
                <a:latin typeface="Poppins SemiBold"/>
                <a:ea typeface="+mn-ea"/>
                <a:cs typeface="Poppins SemiBold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Lato Bold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 b="1">
                <a:solidFill>
                  <a:srgbClr val="1F3D37"/>
                </a:solidFill>
                <a:latin typeface="Lato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Lato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99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defRPr/>
            </a:pP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----------------------------- </a:t>
            </a:r>
            <a:r>
              <a:rPr lang="en-US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/opt/software/</a:t>
            </a:r>
            <a:r>
              <a:rPr lang="en-US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gaia</a:t>
            </a:r>
            <a:r>
              <a:rPr lang="en-US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/prod/latest/Core </a:t>
            </a: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-------------------------------------------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CCE-CPU-5.0.0    CCE-GPU-5.0.0 (L)    GCC-CPU-5.0.0    GCC-GPU-5.0.0    develop    spack-user-5.0.0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en-US" sz="1100" b="1" dirty="0" smtClean="0">
              <a:solidFill>
                <a:schemeClr val="bg1"/>
              </a:solidFill>
              <a:latin typeface="Courier New"/>
              <a:ea typeface="Courier New"/>
              <a:cs typeface="Courier Ne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en-US" sz="1100" b="1" dirty="0">
              <a:solidFill>
                <a:schemeClr val="bg1"/>
              </a:solidFill>
              <a:latin typeface="Courier New"/>
              <a:ea typeface="Courier New"/>
              <a:cs typeface="Courier Ne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/>
            </a:r>
            <a:b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</a:b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----------------------------- </a:t>
            </a:r>
            <a:r>
              <a:rPr lang="en-US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/opt/software/</a:t>
            </a:r>
            <a:r>
              <a:rPr lang="en-US" sz="1100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gaia</a:t>
            </a:r>
            <a:r>
              <a:rPr lang="en-US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/prod/5.0.0/CCE-GPU-5.0.0 </a:t>
            </a: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-----------------------------------</a:t>
            </a:r>
            <a:endParaRPr lang="en-US" sz="1100" b="1" dirty="0">
              <a:solidFill>
                <a:schemeClr val="bg1"/>
              </a:solidFill>
              <a:latin typeface="Courier New"/>
              <a:ea typeface="Courier New"/>
              <a:cs typeface="Courier Ne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boost/1.88.0-mpi                            magma/2.8.0-rocm-gpu         </a:t>
            </a:r>
            <a:r>
              <a:rPr lang="en-US" sz="1100" b="1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parmetis</a:t>
            </a: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/4.0.3-mpi</a:t>
            </a:r>
            <a:endParaRPr lang="en-US" sz="1100" b="1" dirty="0">
              <a:solidFill>
                <a:schemeClr val="bg1"/>
              </a:solidFill>
              <a:latin typeface="Courier New"/>
              <a:ea typeface="Courier New"/>
              <a:cs typeface="Courier Ne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1100" b="1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gromacs</a:t>
            </a: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/2025.4-omp-rocm-mpi-gpu             </a:t>
            </a:r>
            <a:r>
              <a:rPr lang="en-US" sz="1100" b="1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netcdf</a:t>
            </a: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-c/4.9.2-mpi           </a:t>
            </a:r>
            <a:r>
              <a:rPr lang="en-US" sz="1100" b="1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petsc</a:t>
            </a: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/3.23.4-omp-rocm-kokkos-mpi-gpu</a:t>
            </a:r>
            <a:endParaRPr lang="en-US" sz="1100" b="1" dirty="0">
              <a:solidFill>
                <a:schemeClr val="bg1"/>
              </a:solidFill>
              <a:latin typeface="Courier New"/>
              <a:ea typeface="Courier New"/>
              <a:cs typeface="Courier Ne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hdf5/1.14.6-mpi                             </a:t>
            </a:r>
            <a:r>
              <a:rPr lang="en-US" sz="1100" b="1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netcdf</a:t>
            </a: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-cxx/4.2-mpi           </a:t>
            </a:r>
            <a:r>
              <a:rPr lang="en-US" sz="1100" b="1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slepc</a:t>
            </a: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/3.23.2-rocm-mpi-gpu</a:t>
            </a:r>
            <a:endParaRPr lang="en-US" sz="1100" b="1" dirty="0">
              <a:solidFill>
                <a:schemeClr val="bg1"/>
              </a:solidFill>
              <a:latin typeface="Courier New"/>
              <a:ea typeface="Courier New"/>
              <a:cs typeface="Courier Ne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1100" b="1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heffte</a:t>
            </a: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/2.4.1-rocm-mpi-gpu                   netcdf-cxx4/4.3.1-mpi        suite-sparse/7.8.3-omp</a:t>
            </a:r>
            <a:endParaRPr lang="en-US" sz="1100" b="1" dirty="0">
              <a:solidFill>
                <a:schemeClr val="bg1"/>
              </a:solidFill>
              <a:latin typeface="Courier New"/>
              <a:ea typeface="Courier New"/>
              <a:cs typeface="Courier Ne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1100" b="1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kokkos</a:t>
            </a: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/4.6.01-rocm-gpu                      </a:t>
            </a:r>
            <a:r>
              <a:rPr lang="en-US" sz="1100" b="1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netcdf-fortran</a:t>
            </a: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/4.6.1-mpi     suite-sparse/7.8.3              (</a:t>
            </a:r>
            <a:r>
              <a:rPr lang="en-US" sz="11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D)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1100" b="1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lammps</a:t>
            </a: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/20250612-plumed-rocm-kokkos-mpi-gpu  parallel-</a:t>
            </a:r>
            <a:r>
              <a:rPr lang="en-US" sz="1100" b="1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netcdf</a:t>
            </a: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/1.14.0-mpi   </a:t>
            </a:r>
            <a:r>
              <a:rPr lang="en-US" sz="1100" b="1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superlu-dist</a:t>
            </a:r>
            <a:r>
              <a:rPr lang="en-US" sz="11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/9.1.0-int64-omp-rocm-mpi-gpu</a:t>
            </a:r>
            <a:endParaRPr lang="en-US" sz="1100" b="1" dirty="0">
              <a:solidFill>
                <a:schemeClr val="bg1"/>
              </a:solidFill>
              <a:latin typeface="Courier New"/>
              <a:ea typeface="Courier New"/>
              <a:cs typeface="Courier New"/>
            </a:endParaRPr>
          </a:p>
        </p:txBody>
      </p:sp>
      <p:sp>
        <p:nvSpPr>
          <p:cNvPr id="9" name="Rectangle 788802386"/>
          <p:cNvSpPr/>
          <p:nvPr/>
        </p:nvSpPr>
        <p:spPr bwMode="auto">
          <a:xfrm>
            <a:off x="1866900" y="4547065"/>
            <a:ext cx="5772150" cy="196385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rgbClr val="4271FF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709332" y="117286"/>
            <a:ext cx="2380541" cy="2380541"/>
          </a:xfrm>
          <a:prstGeom prst="rect">
            <a:avLst/>
          </a:prstGeom>
        </p:spPr>
      </p:pic>
      <p:sp>
        <p:nvSpPr>
          <p:cNvPr id="10" name="CustomShape 1"/>
          <p:cNvSpPr/>
          <p:nvPr/>
        </p:nvSpPr>
        <p:spPr bwMode="auto">
          <a:xfrm rot="16200000">
            <a:off x="-1760029" y="3867476"/>
            <a:ext cx="5214938" cy="99360"/>
          </a:xfrm>
          <a:custGeom>
            <a:avLst/>
            <a:gdLst>
              <a:gd name="textAreaLeft" fmla="*/ 0 w 4284000"/>
              <a:gd name="textAreaRight" fmla="*/ 4284360 w 4284000"/>
              <a:gd name="textAreaTop" fmla="*/ 0 h 99360"/>
              <a:gd name="textAreaBottom" fmla="*/ 99720 h 99360"/>
            </a:gdLst>
            <a:ahLst/>
            <a:cxnLst/>
            <a:rect l="textAreaLeft" t="textAreaTop" r="textAreaRight" b="textAreaBottom"/>
            <a:pathLst>
              <a:path w="6428633" h="151950">
                <a:moveTo>
                  <a:pt x="0" y="0"/>
                </a:moveTo>
                <a:lnTo>
                  <a:pt x="6428632" y="0"/>
                </a:lnTo>
                <a:lnTo>
                  <a:pt x="6428632" y="151950"/>
                </a:lnTo>
                <a:lnTo>
                  <a:pt x="0" y="1519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8841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3110387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838197" y="1309685"/>
            <a:ext cx="10363203" cy="4610347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 marL="683929" lvl="1" indent="-283879">
              <a:buFont typeface="Arial"/>
              <a:buChar char="•"/>
              <a:defRPr/>
            </a:pPr>
            <a:r>
              <a:rPr lang="en-US" sz="1800" dirty="0" smtClean="0">
                <a:solidFill>
                  <a:srgbClr val="449F88"/>
                </a:solidFill>
                <a:ea typeface="Lato"/>
                <a:cs typeface="Lato"/>
              </a:rPr>
              <a:t>« </a:t>
            </a:r>
            <a:r>
              <a:rPr lang="en-US" sz="1800" dirty="0">
                <a:solidFill>
                  <a:srgbClr val="449F88"/>
                </a:solidFill>
                <a:ea typeface="Lato"/>
                <a:cs typeface="Lato"/>
              </a:rPr>
              <a:t>B</a:t>
            </a:r>
            <a:r>
              <a:rPr lang="en-US" sz="1800" i="0" u="none" strike="noStrike" cap="none" spc="0" dirty="0" smtClean="0">
                <a:solidFill>
                  <a:srgbClr val="449F88"/>
                </a:solidFill>
                <a:ea typeface="Lato"/>
                <a:cs typeface="Lato"/>
              </a:rPr>
              <a:t>ase</a:t>
            </a:r>
            <a:r>
              <a:rPr lang="en-US" sz="1800" dirty="0" smtClean="0">
                <a:solidFill>
                  <a:srgbClr val="449F88"/>
                </a:solidFill>
                <a:ea typeface="Lato"/>
                <a:cs typeface="Lato"/>
              </a:rPr>
              <a:t> </a:t>
            </a:r>
            <a:r>
              <a:rPr lang="en-US" sz="1800" dirty="0">
                <a:solidFill>
                  <a:srgbClr val="449F88"/>
                </a:solidFill>
                <a:ea typeface="Lato"/>
                <a:cs typeface="Lato"/>
              </a:rPr>
              <a:t>»</a:t>
            </a:r>
            <a:r>
              <a:rPr lang="en-US" sz="1800" i="0" u="none" strike="noStrike" cap="none" spc="0" dirty="0" smtClean="0">
                <a:solidFill>
                  <a:srgbClr val="449F88"/>
                </a:solidFill>
                <a:ea typeface="Lato"/>
                <a:cs typeface="Lato"/>
              </a:rPr>
              <a:t> software stack </a:t>
            </a:r>
            <a:r>
              <a:rPr lang="en-US" sz="18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deployed with GNU compiler,</a:t>
            </a:r>
          </a:p>
          <a:p>
            <a:pPr marL="1061950" lvl="2" indent="-261850">
              <a:buFont typeface="Arial"/>
              <a:buChar char="•"/>
              <a:defRPr/>
            </a:pPr>
            <a:r>
              <a:rPr lang="en-US" sz="18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Tools </a:t>
            </a:r>
          </a:p>
          <a:p>
            <a:pPr marL="1061950" lvl="2" indent="-261850">
              <a:buFont typeface="Arial"/>
              <a:buChar char="•"/>
              <a:defRPr/>
            </a:pPr>
            <a:r>
              <a:rPr lang="en-US" sz="18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Scientific libraries</a:t>
            </a:r>
          </a:p>
          <a:p>
            <a:pPr lvl="1">
              <a:defRPr/>
            </a:pPr>
            <a:r>
              <a:rPr lang="en-US" sz="1800" b="0" i="1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« With no MPI dependencies and/or no risk of ABI or symbol </a:t>
            </a:r>
            <a:r>
              <a:rPr lang="en-US" sz="1800" b="0" i="1" dirty="0" smtClean="0">
                <a:solidFill>
                  <a:srgbClr val="1F3D37"/>
                </a:solidFill>
                <a:ea typeface="Lato"/>
                <a:cs typeface="Lato"/>
              </a:rPr>
              <a:t>i</a:t>
            </a:r>
            <a:r>
              <a:rPr lang="en-US" sz="1800" b="0" i="1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ncompatibility durin</a:t>
            </a:r>
            <a:r>
              <a:rPr lang="en-US" sz="1800" b="0" i="1" dirty="0" smtClean="0">
                <a:solidFill>
                  <a:srgbClr val="1F3D37"/>
                </a:solidFill>
                <a:ea typeface="Lato"/>
                <a:cs typeface="Lato"/>
              </a:rPr>
              <a:t>g linking</a:t>
            </a:r>
            <a:r>
              <a:rPr lang="en-US" sz="1800" b="0" i="1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»</a:t>
            </a:r>
          </a:p>
          <a:p>
            <a:pPr lvl="1">
              <a:defRPr/>
            </a:pPr>
            <a:endParaRPr lang="en-US" sz="1600" b="0" i="0" u="none" strike="noStrike" cap="none" spc="0" dirty="0" smtClean="0">
              <a:solidFill>
                <a:srgbClr val="1F3D37"/>
              </a:solidFill>
              <a:ea typeface="Lato"/>
              <a:cs typeface="Lato"/>
            </a:endParaRPr>
          </a:p>
          <a:p>
            <a:pPr marL="763108" lvl="1" indent="-305908">
              <a:buFont typeface="Arial"/>
              <a:buChar char="•"/>
              <a:defRPr/>
            </a:pPr>
            <a:r>
              <a:rPr lang="en-US" sz="1800" dirty="0">
                <a:solidFill>
                  <a:srgbClr val="449F88"/>
                </a:solidFill>
                <a:ea typeface="Lato"/>
                <a:cs typeface="Lato"/>
              </a:rPr>
              <a:t>« </a:t>
            </a:r>
            <a:r>
              <a:rPr lang="en-US" sz="1800" dirty="0" smtClean="0">
                <a:solidFill>
                  <a:srgbClr val="449F88"/>
                </a:solidFill>
                <a:ea typeface="Lato"/>
                <a:cs typeface="Lato"/>
              </a:rPr>
              <a:t>Extensible</a:t>
            </a:r>
            <a:r>
              <a:rPr lang="en-US" sz="1800" dirty="0">
                <a:solidFill>
                  <a:srgbClr val="449F88"/>
                </a:solidFill>
                <a:ea typeface="Lato"/>
                <a:cs typeface="Lato"/>
              </a:rPr>
              <a:t> » </a:t>
            </a:r>
            <a:r>
              <a:rPr lang="en-US" sz="1800" b="1" i="0" u="none" strike="noStrike" cap="none" spc="0" dirty="0" smtClean="0">
                <a:solidFill>
                  <a:srgbClr val="449F88"/>
                </a:solidFill>
                <a:ea typeface="Lato"/>
                <a:cs typeface="Lato"/>
              </a:rPr>
              <a:t>software stack </a:t>
            </a:r>
            <a:r>
              <a:rPr lang="en-US" sz="18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via the </a:t>
            </a:r>
            <a:r>
              <a:rPr lang="en-US" sz="1800" b="0" i="1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&lt;COMPILER&gt;-CPU|GPU-&lt;VERSION&gt; modules</a:t>
            </a:r>
            <a:r>
              <a:rPr lang="en-US" sz="18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. Each version of the software stack is based on a version of the Cray programming environment (CPE/XX.YY). There is one version per</a:t>
            </a:r>
          </a:p>
          <a:p>
            <a:pPr marL="1163158" lvl="2" indent="-305908">
              <a:buFont typeface="Arial"/>
              <a:buChar char="•"/>
              <a:defRPr/>
            </a:pPr>
            <a:r>
              <a:rPr lang="en-US" sz="16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Architecture (GPU and CPU) </a:t>
            </a:r>
          </a:p>
          <a:p>
            <a:pPr marL="1163158" lvl="2" indent="-305908">
              <a:buFont typeface="Arial"/>
              <a:buChar char="•"/>
              <a:defRPr/>
            </a:pPr>
            <a:r>
              <a:rPr lang="en-US" sz="16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Compilers (</a:t>
            </a:r>
            <a:r>
              <a:rPr lang="en-US" sz="1600" b="0" i="0" u="none" strike="noStrike" cap="none" spc="0" dirty="0" err="1" smtClean="0">
                <a:solidFill>
                  <a:srgbClr val="1F3D37"/>
                </a:solidFill>
                <a:ea typeface="Lato"/>
                <a:cs typeface="Lato"/>
              </a:rPr>
              <a:t>gcc</a:t>
            </a:r>
            <a:r>
              <a:rPr lang="en-US" sz="16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 and </a:t>
            </a:r>
            <a:r>
              <a:rPr lang="en-US" sz="1600" b="0" i="0" u="none" strike="noStrike" cap="none" spc="0" dirty="0" err="1" smtClean="0">
                <a:solidFill>
                  <a:srgbClr val="1F3D37"/>
                </a:solidFill>
                <a:ea typeface="Lato"/>
                <a:cs typeface="Lato"/>
              </a:rPr>
              <a:t>cce</a:t>
            </a:r>
            <a:r>
              <a:rPr lang="en-US" sz="1600" b="0" i="0" u="none" strike="noStrike" cap="none" spc="0" dirty="0" smtClean="0">
                <a:solidFill>
                  <a:srgbClr val="1F3D37"/>
                </a:solidFill>
                <a:ea typeface="Lato"/>
                <a:cs typeface="Lato"/>
              </a:rPr>
              <a:t>) </a:t>
            </a:r>
            <a:endParaRPr lang="en-US" sz="1600" b="0" dirty="0">
              <a:solidFill>
                <a:srgbClr val="1F3D37"/>
              </a:solidFill>
              <a:ea typeface="Lato"/>
              <a:cs typeface="Lato"/>
            </a:endParaRPr>
          </a:p>
          <a:p>
            <a:pPr marL="705958" lvl="1" indent="-305908">
              <a:buFont typeface="Arial"/>
              <a:buChar char="•"/>
              <a:defRPr/>
            </a:pPr>
            <a:r>
              <a:rPr lang="en-US" sz="1800" i="1" dirty="0" smtClean="0">
                <a:solidFill>
                  <a:srgbClr val="449F88"/>
                </a:solidFill>
                <a:ea typeface="Poppins SemiBold"/>
                <a:cs typeface="Poppins SemiBold"/>
              </a:rPr>
              <a:t>CINES </a:t>
            </a:r>
            <a:r>
              <a:rPr lang="en-US" sz="1800" i="1" dirty="0">
                <a:solidFill>
                  <a:srgbClr val="449F88"/>
                </a:solidFill>
                <a:ea typeface="Poppins SemiBold"/>
                <a:cs typeface="Poppins SemiBold"/>
              </a:rPr>
              <a:t>software stack lifecycle:</a:t>
            </a:r>
            <a:endParaRPr lang="en-US" sz="1800" i="1" dirty="0">
              <a:solidFill>
                <a:srgbClr val="449F88"/>
              </a:solidFill>
            </a:endParaRPr>
          </a:p>
          <a:p>
            <a:pPr marL="1097072" lvl="2" indent="-239822">
              <a:buFont typeface="Arial"/>
              <a:buChar char="•"/>
              <a:defRPr/>
            </a:pPr>
            <a:r>
              <a:rPr lang="en-US" sz="1600" dirty="0">
                <a:solidFill>
                  <a:srgbClr val="4271FF"/>
                </a:solidFill>
                <a:ea typeface="Lato"/>
                <a:cs typeface="Lato"/>
              </a:rPr>
              <a:t>production</a:t>
            </a:r>
            <a:r>
              <a:rPr lang="en-US" sz="1600" b="0" dirty="0">
                <a:solidFill>
                  <a:srgbClr val="1F3D37"/>
                </a:solidFill>
                <a:ea typeface="Lato"/>
                <a:cs typeface="Lato"/>
              </a:rPr>
              <a:t>: Stable and supported stack </a:t>
            </a:r>
            <a:endParaRPr lang="en-US" sz="2000" b="0" dirty="0">
              <a:solidFill>
                <a:srgbClr val="1F3D37"/>
              </a:solidFill>
              <a:ea typeface="Lato"/>
              <a:cs typeface="Lato"/>
            </a:endParaRPr>
          </a:p>
          <a:p>
            <a:pPr marL="1097072" lvl="2" indent="-239822">
              <a:buFont typeface="Arial"/>
              <a:buChar char="•"/>
              <a:defRPr/>
            </a:pPr>
            <a:r>
              <a:rPr lang="en-US" sz="1600" dirty="0" smtClean="0">
                <a:solidFill>
                  <a:srgbClr val="4271FF"/>
                </a:solidFill>
                <a:ea typeface="Lato"/>
                <a:cs typeface="Lato"/>
              </a:rPr>
              <a:t>develop</a:t>
            </a:r>
            <a:r>
              <a:rPr lang="en-US" sz="1600" b="0" dirty="0" smtClean="0">
                <a:solidFill>
                  <a:srgbClr val="4271FF"/>
                </a:solidFill>
                <a:ea typeface="Lato"/>
                <a:cs typeface="Lato"/>
              </a:rPr>
              <a:t>: </a:t>
            </a:r>
            <a:r>
              <a:rPr lang="en-US" sz="1600" b="0" dirty="0" smtClean="0">
                <a:solidFill>
                  <a:srgbClr val="1F3D37"/>
                </a:solidFill>
                <a:ea typeface="Lato"/>
                <a:cs typeface="Lato"/>
              </a:rPr>
              <a:t>new stack currently under development, </a:t>
            </a:r>
            <a:r>
              <a:rPr lang="en-US" sz="1600" b="0" u="sng" dirty="0" smtClean="0">
                <a:solidFill>
                  <a:srgbClr val="1F3D37"/>
                </a:solidFill>
                <a:ea typeface="Lato"/>
                <a:cs typeface="Lato"/>
              </a:rPr>
              <a:t>available to users</a:t>
            </a:r>
            <a:endParaRPr lang="en-US" sz="2000" b="0" u="sng" dirty="0" smtClean="0">
              <a:solidFill>
                <a:srgbClr val="1F3D37"/>
              </a:solidFill>
              <a:ea typeface="Lato"/>
              <a:cs typeface="Lato"/>
            </a:endParaRPr>
          </a:p>
          <a:p>
            <a:pPr marL="1097072" lvl="2" indent="-239822">
              <a:buFont typeface="Arial"/>
              <a:buChar char="•"/>
              <a:defRPr/>
            </a:pPr>
            <a:r>
              <a:rPr lang="en-US" sz="1600" dirty="0" smtClean="0">
                <a:solidFill>
                  <a:srgbClr val="4271FF"/>
                </a:solidFill>
                <a:ea typeface="Lato"/>
                <a:cs typeface="Lato"/>
              </a:rPr>
              <a:t>archive</a:t>
            </a:r>
            <a:r>
              <a:rPr lang="en-US" sz="1600" b="0" dirty="0">
                <a:solidFill>
                  <a:srgbClr val="4271FF"/>
                </a:solidFill>
                <a:ea typeface="Lato"/>
                <a:cs typeface="Lato"/>
              </a:rPr>
              <a:t>: </a:t>
            </a:r>
            <a:r>
              <a:rPr lang="en-US" sz="1600" b="0" dirty="0">
                <a:solidFill>
                  <a:srgbClr val="1F3D37"/>
                </a:solidFill>
                <a:ea typeface="Lato"/>
                <a:cs typeface="Lato"/>
              </a:rPr>
              <a:t>deprecated and with reduced </a:t>
            </a:r>
            <a:r>
              <a:rPr lang="en-US" sz="1600" b="0" dirty="0" smtClean="0">
                <a:solidFill>
                  <a:srgbClr val="1F3D37"/>
                </a:solidFill>
                <a:ea typeface="Lato"/>
                <a:cs typeface="Lato"/>
              </a:rPr>
              <a:t>support</a:t>
            </a:r>
            <a:endParaRPr lang="en-US" sz="1050" b="0" dirty="0"/>
          </a:p>
        </p:txBody>
      </p:sp>
      <p:sp>
        <p:nvSpPr>
          <p:cNvPr id="6" name="TextBox 3"/>
          <p:cNvSpPr txBox="1"/>
          <p:nvPr/>
        </p:nvSpPr>
        <p:spPr>
          <a:xfrm>
            <a:off x="685526" y="381000"/>
            <a:ext cx="11506474" cy="67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34"/>
              </a:lnSpc>
              <a:spcBef>
                <a:spcPct val="0"/>
              </a:spcBef>
            </a:pPr>
            <a:r>
              <a:rPr lang="en-US" sz="4167" b="1" dirty="0">
                <a:solidFill>
                  <a:srgbClr val="1F3D37"/>
                </a:solidFill>
                <a:latin typeface="Poppins Bold"/>
                <a:ea typeface="Poppins Bold"/>
                <a:cs typeface="Poppins Bold"/>
                <a:sym typeface="Poppins Bold"/>
              </a:rPr>
              <a:t>CINES </a:t>
            </a:r>
            <a:r>
              <a:rPr lang="en-US" sz="4167" b="1" dirty="0" smtClean="0">
                <a:solidFill>
                  <a:srgbClr val="1F3D37"/>
                </a:solidFill>
                <a:latin typeface="Poppins Bold"/>
                <a:ea typeface="Poppins Bold"/>
                <a:cs typeface="Poppins Bold"/>
                <a:sym typeface="Poppins Bold"/>
              </a:rPr>
              <a:t>Software stack</a:t>
            </a:r>
            <a:endParaRPr lang="en-US" sz="4167" b="1" dirty="0">
              <a:solidFill>
                <a:srgbClr val="1F3D3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709332" y="117286"/>
            <a:ext cx="2380541" cy="2380541"/>
          </a:xfrm>
          <a:prstGeom prst="rect">
            <a:avLst/>
          </a:prstGeom>
        </p:spPr>
      </p:pic>
      <p:sp>
        <p:nvSpPr>
          <p:cNvPr id="10" name="Espace réservé du contenu 8"/>
          <p:cNvSpPr txBox="1">
            <a:spLocks/>
          </p:cNvSpPr>
          <p:nvPr/>
        </p:nvSpPr>
        <p:spPr bwMode="auto">
          <a:xfrm>
            <a:off x="1327770" y="5494798"/>
            <a:ext cx="9128872" cy="1246108"/>
          </a:xfrm>
          <a:prstGeom prst="roundRect">
            <a:avLst>
              <a:gd name="adj" fmla="val 4259"/>
            </a:avLst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  <a:defRPr/>
            </a:pPr>
            <a:r>
              <a:rPr lang="en-US" sz="13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------------------------- /opt/software/</a:t>
            </a:r>
            <a:r>
              <a:rPr lang="en-US" sz="1300" b="1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gaia</a:t>
            </a:r>
            <a:r>
              <a:rPr lang="en-US" sz="13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/prod/latest/Core ---------------------------</a:t>
            </a:r>
          </a:p>
          <a:p>
            <a:pPr marL="0" indent="0">
              <a:buFont typeface="Arial"/>
              <a:buNone/>
              <a:defRPr/>
            </a:pPr>
            <a:r>
              <a:rPr lang="en-US" sz="13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CCE-CPU-5.0.0   CCE-GPU-5.0.0   GCC-CPU-5.0.0   GCC-GPU-5.0.0   spack-user-5.0.0  develop</a:t>
            </a:r>
          </a:p>
          <a:p>
            <a:pPr marL="0" indent="0">
              <a:buFont typeface="Arial"/>
              <a:buNone/>
              <a:defRPr/>
            </a:pPr>
            <a:r>
              <a:rPr lang="en-US" sz="13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------------------------- /opt/software/</a:t>
            </a:r>
            <a:r>
              <a:rPr lang="en-US" sz="1300" b="1" dirty="0" err="1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gaia</a:t>
            </a:r>
            <a:r>
              <a:rPr lang="en-US" sz="13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/deprecated ---------------------------------</a:t>
            </a:r>
            <a:endParaRPr lang="en-US" sz="1300" b="1" dirty="0" smtClean="0">
              <a:solidFill>
                <a:schemeClr val="bg1"/>
              </a:solidFill>
              <a:latin typeface="Courier New"/>
              <a:cs typeface="Courier New"/>
            </a:endParaRPr>
          </a:p>
          <a:p>
            <a:pPr marL="0" indent="0">
              <a:buFont typeface="Arial"/>
              <a:buNone/>
              <a:defRPr/>
            </a:pPr>
            <a:r>
              <a:rPr lang="en-US" sz="13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13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    CCE-CPU-4.0.0   </a:t>
            </a:r>
            <a:r>
              <a:rPr lang="en-US" sz="1300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CCE-GPU-4.0.0   GCC-CPU-4.0.0   GCC-GPU-4.0.0 </a:t>
            </a:r>
            <a:r>
              <a:rPr lang="en-US" sz="1300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</a:rPr>
              <a:t>  archive   </a:t>
            </a:r>
            <a:endParaRPr lang="en-US" sz="1300" b="1" dirty="0" smtClean="0">
              <a:solidFill>
                <a:schemeClr val="bg1"/>
              </a:solidFill>
              <a:latin typeface="Courier New"/>
              <a:cs typeface="Courier New"/>
            </a:endParaRPr>
          </a:p>
        </p:txBody>
      </p:sp>
      <p:sp>
        <p:nvSpPr>
          <p:cNvPr id="11" name="Rectangle 1868203884"/>
          <p:cNvSpPr/>
          <p:nvPr/>
        </p:nvSpPr>
        <p:spPr bwMode="auto">
          <a:xfrm>
            <a:off x="8416039" y="6391230"/>
            <a:ext cx="774876" cy="238378"/>
          </a:xfrm>
          <a:prstGeom prst="rect">
            <a:avLst/>
          </a:prstGeom>
          <a:solidFill>
            <a:schemeClr val="accent1">
              <a:alpha val="0"/>
            </a:schemeClr>
          </a:solidFill>
          <a:ln w="38099" cap="flat" cmpd="sng" algn="ctr">
            <a:solidFill>
              <a:srgbClr val="4271FF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" name="Rectangle 429574173"/>
          <p:cNvSpPr/>
          <p:nvPr/>
        </p:nvSpPr>
        <p:spPr bwMode="auto">
          <a:xfrm>
            <a:off x="9489665" y="5810366"/>
            <a:ext cx="892904" cy="219331"/>
          </a:xfrm>
          <a:prstGeom prst="rect">
            <a:avLst/>
          </a:prstGeom>
          <a:solidFill>
            <a:schemeClr val="accent1">
              <a:alpha val="0"/>
            </a:schemeClr>
          </a:solidFill>
          <a:ln w="38099" cap="flat" cmpd="sng" algn="ctr">
            <a:solidFill>
              <a:srgbClr val="4271FF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" name="CustomShape 1"/>
          <p:cNvSpPr/>
          <p:nvPr/>
        </p:nvSpPr>
        <p:spPr bwMode="auto">
          <a:xfrm rot="16200000">
            <a:off x="-1760029" y="3867476"/>
            <a:ext cx="5214938" cy="99360"/>
          </a:xfrm>
          <a:custGeom>
            <a:avLst/>
            <a:gdLst>
              <a:gd name="textAreaLeft" fmla="*/ 0 w 4284000"/>
              <a:gd name="textAreaRight" fmla="*/ 4284360 w 4284000"/>
              <a:gd name="textAreaTop" fmla="*/ 0 h 99360"/>
              <a:gd name="textAreaBottom" fmla="*/ 99720 h 99360"/>
            </a:gdLst>
            <a:ahLst/>
            <a:cxnLst/>
            <a:rect l="textAreaLeft" t="textAreaTop" r="textAreaRight" b="textAreaBottom"/>
            <a:pathLst>
              <a:path w="6428633" h="151950">
                <a:moveTo>
                  <a:pt x="0" y="0"/>
                </a:moveTo>
                <a:lnTo>
                  <a:pt x="6428632" y="0"/>
                </a:lnTo>
                <a:lnTo>
                  <a:pt x="6428632" y="151950"/>
                </a:lnTo>
                <a:lnTo>
                  <a:pt x="0" y="1519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259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3"/>
          <p:cNvSpPr txBox="1"/>
          <p:nvPr/>
        </p:nvSpPr>
        <p:spPr>
          <a:xfrm>
            <a:off x="685526" y="381000"/>
            <a:ext cx="11506474" cy="67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34"/>
              </a:lnSpc>
              <a:spcBef>
                <a:spcPct val="0"/>
              </a:spcBef>
            </a:pPr>
            <a:r>
              <a:rPr lang="en-US" sz="4167" b="1" dirty="0">
                <a:solidFill>
                  <a:srgbClr val="1F3D37"/>
                </a:solidFill>
                <a:latin typeface="Poppins Bold"/>
                <a:ea typeface="Poppins Bold"/>
                <a:cs typeface="Poppins Bold"/>
                <a:sym typeface="Poppins Bold"/>
              </a:rPr>
              <a:t>CPE </a:t>
            </a:r>
            <a:r>
              <a:rPr lang="en-US" sz="4167" b="1" dirty="0" smtClean="0">
                <a:solidFill>
                  <a:srgbClr val="1F3D37"/>
                </a:solidFill>
                <a:latin typeface="Poppins Bold"/>
                <a:ea typeface="Poppins Bold"/>
                <a:cs typeface="Poppins Bold"/>
                <a:sym typeface="Poppins Bold"/>
              </a:rPr>
              <a:t>Dependencies</a:t>
            </a:r>
            <a:endParaRPr lang="en-US" sz="4167" b="1" dirty="0">
              <a:solidFill>
                <a:srgbClr val="1F3D3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6" name="TextBox 12"/>
          <p:cNvSpPr txBox="1"/>
          <p:nvPr/>
        </p:nvSpPr>
        <p:spPr>
          <a:xfrm>
            <a:off x="1179108" y="1580610"/>
            <a:ext cx="11387496" cy="4031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lang="en-US" sz="3200" b="1" i="1" dirty="0" err="1" smtClean="0">
                <a:solidFill>
                  <a:srgbClr val="449F88"/>
                </a:solidFill>
                <a:ea typeface="Poppins SemiBold"/>
                <a:cs typeface="Poppins SemiBold"/>
              </a:rPr>
              <a:t>Adastra</a:t>
            </a:r>
            <a:r>
              <a:rPr lang="en-US" sz="3200" b="1" i="1" dirty="0">
                <a:solidFill>
                  <a:srgbClr val="449F88"/>
                </a:solidFill>
                <a:ea typeface="Poppins SemiBold"/>
                <a:cs typeface="Poppins SemiBold"/>
              </a:rPr>
              <a:t> </a:t>
            </a:r>
            <a:r>
              <a:rPr lang="en-US" sz="3200" b="1" i="1" dirty="0" smtClean="0">
                <a:solidFill>
                  <a:srgbClr val="449F88"/>
                </a:solidFill>
                <a:ea typeface="Poppins SemiBold"/>
                <a:cs typeface="Poppins SemiBold"/>
              </a:rPr>
              <a:t> software stack:</a:t>
            </a:r>
            <a:endParaRPr lang="en-US" sz="3200" i="1" dirty="0" smtClean="0">
              <a:solidFill>
                <a:srgbClr val="449F88"/>
              </a:solidFill>
            </a:endParaRPr>
          </a:p>
          <a:p>
            <a:pPr marL="685800" lvl="1" indent="-285750">
              <a:buFont typeface="Arial" panose="020B0604020202020204" pitchFamily="34" charset="0"/>
              <a:buChar char="•"/>
              <a:defRPr/>
            </a:pPr>
            <a:r>
              <a:rPr lang="en-US" sz="2800" b="1" dirty="0" smtClean="0">
                <a:solidFill>
                  <a:srgbClr val="234555"/>
                </a:solidFill>
                <a:ea typeface="Lato"/>
                <a:cs typeface="Lato"/>
              </a:rPr>
              <a:t>Cray/HPE stack</a:t>
            </a:r>
          </a:p>
          <a:p>
            <a:pPr lvl="2">
              <a:buClr>
                <a:srgbClr val="000000"/>
              </a:buClr>
              <a:buSzPct val="100000"/>
              <a:defRPr/>
            </a:pPr>
            <a:r>
              <a:rPr lang="en-US" sz="2400" b="1" i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Calibri"/>
              </a:rPr>
              <a:t>What </a:t>
            </a:r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  <a:ea typeface="Calibri"/>
                <a:cs typeface="Calibri"/>
              </a:rPr>
              <a:t>we rely on from </a:t>
            </a:r>
            <a:r>
              <a:rPr lang="en-US" sz="2400" b="1" i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Calibri"/>
              </a:rPr>
              <a:t>CPE:</a:t>
            </a:r>
            <a:endParaRPr lang="en-US" sz="2400" b="1" i="1" dirty="0">
              <a:solidFill>
                <a:schemeClr val="accent2">
                  <a:lumMod val="75000"/>
                </a:schemeClr>
              </a:solidFill>
              <a:ea typeface="Calibri"/>
              <a:cs typeface="Calibri"/>
            </a:endParaRPr>
          </a:p>
          <a:p>
            <a:pPr marL="1428750" lvl="2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1F3D37"/>
                </a:solidFill>
                <a:ea typeface="Calibri"/>
                <a:cs typeface="Calibri"/>
              </a:rPr>
              <a:t>CPEs modules </a:t>
            </a:r>
            <a:r>
              <a:rPr lang="en-US" sz="2000" b="1" dirty="0" smtClean="0">
                <a:solidFill>
                  <a:srgbClr val="1F3D37"/>
                </a:solidFill>
                <a:ea typeface="Calibri"/>
                <a:cs typeface="Calibri"/>
              </a:rPr>
              <a:t>(far </a:t>
            </a:r>
            <a:r>
              <a:rPr lang="en-US" sz="2000" b="1" dirty="0">
                <a:solidFill>
                  <a:srgbClr val="1F3D37"/>
                </a:solidFill>
                <a:ea typeface="Calibri"/>
                <a:cs typeface="Calibri"/>
              </a:rPr>
              <a:t>too many)</a:t>
            </a:r>
          </a:p>
          <a:p>
            <a:pPr marL="1143000" lvl="2" indent="-285750">
              <a:buFont typeface="Arial" panose="020B0604020202020204" pitchFamily="34" charset="0"/>
              <a:buChar char="•"/>
              <a:defRPr/>
            </a:pPr>
            <a:endParaRPr lang="en-US" sz="2800" b="1" dirty="0" smtClean="0">
              <a:solidFill>
                <a:srgbClr val="234555"/>
              </a:solidFill>
              <a:ea typeface="Lato"/>
              <a:cs typeface="Lato"/>
            </a:endParaRPr>
          </a:p>
          <a:p>
            <a:pPr marL="685800" lvl="1" indent="-285750">
              <a:buFont typeface="Arial" panose="020B0604020202020204" pitchFamily="34" charset="0"/>
              <a:buChar char="•"/>
              <a:defRPr/>
            </a:pPr>
            <a:r>
              <a:rPr lang="en-US" sz="2800" b="1" dirty="0" smtClean="0">
                <a:solidFill>
                  <a:srgbClr val="234555"/>
                </a:solidFill>
                <a:ea typeface="Lato"/>
                <a:cs typeface="Lato"/>
              </a:rPr>
              <a:t>CINES stack (</a:t>
            </a:r>
            <a:r>
              <a:rPr lang="en-US" sz="2800" b="1" dirty="0" err="1">
                <a:solidFill>
                  <a:srgbClr val="234555"/>
                </a:solidFill>
                <a:ea typeface="Lato"/>
                <a:cs typeface="Lato"/>
              </a:rPr>
              <a:t>S</a:t>
            </a:r>
            <a:r>
              <a:rPr lang="en-US" sz="2800" b="1" dirty="0" err="1" smtClean="0">
                <a:solidFill>
                  <a:srgbClr val="234555"/>
                </a:solidFill>
                <a:ea typeface="Lato"/>
                <a:cs typeface="Lato"/>
              </a:rPr>
              <a:t>pack</a:t>
            </a:r>
            <a:r>
              <a:rPr lang="en-US" sz="2800" b="1" dirty="0" smtClean="0">
                <a:solidFill>
                  <a:srgbClr val="234555"/>
                </a:solidFill>
                <a:ea typeface="Lato"/>
                <a:cs typeface="Lato"/>
              </a:rPr>
              <a:t>-based)</a:t>
            </a:r>
          </a:p>
          <a:p>
            <a:pPr lvl="2">
              <a:buClr>
                <a:srgbClr val="000000"/>
              </a:buClr>
              <a:buSzPct val="100000"/>
              <a:defRPr/>
            </a:pPr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  <a:ea typeface="Calibri"/>
                <a:cs typeface="Calibri"/>
              </a:rPr>
              <a:t>What we rely on from </a:t>
            </a:r>
            <a:r>
              <a:rPr lang="en-US" sz="2400" b="1" i="1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Calibri"/>
              </a:rPr>
              <a:t>CPE:</a:t>
            </a:r>
            <a:endParaRPr lang="en-US" sz="2400" b="1" i="1" dirty="0">
              <a:solidFill>
                <a:schemeClr val="accent2">
                  <a:lumMod val="75000"/>
                </a:schemeClr>
              </a:solidFill>
              <a:ea typeface="Calibri"/>
              <a:cs typeface="Calibri"/>
            </a:endParaRPr>
          </a:p>
          <a:p>
            <a:pPr marL="1428750" lvl="2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1F3D37"/>
                </a:solidFill>
                <a:ea typeface="Calibri"/>
                <a:cs typeface="Calibri"/>
              </a:rPr>
              <a:t>MPI &amp; Network stack </a:t>
            </a:r>
            <a:r>
              <a:rPr lang="en-US" sz="2000" dirty="0">
                <a:solidFill>
                  <a:srgbClr val="1F3D37"/>
                </a:solidFill>
                <a:ea typeface="Calibri"/>
                <a:cs typeface="Calibri"/>
              </a:rPr>
              <a:t>(Cray-MPICH, PMI, </a:t>
            </a:r>
            <a:r>
              <a:rPr lang="en-US" sz="2000" dirty="0" err="1">
                <a:solidFill>
                  <a:srgbClr val="1F3D37"/>
                </a:solidFill>
                <a:ea typeface="Calibri"/>
                <a:cs typeface="Calibri"/>
              </a:rPr>
              <a:t>libfabric</a:t>
            </a:r>
            <a:r>
              <a:rPr lang="en-US" sz="2000" dirty="0">
                <a:solidFill>
                  <a:srgbClr val="1F3D37"/>
                </a:solidFill>
                <a:ea typeface="Calibri"/>
                <a:cs typeface="Calibri"/>
              </a:rPr>
              <a:t>, Slingshot) </a:t>
            </a:r>
            <a:endParaRPr lang="en-US" sz="2000" dirty="0" smtClean="0">
              <a:solidFill>
                <a:srgbClr val="1F3D37"/>
              </a:solidFill>
              <a:ea typeface="Calibri"/>
              <a:cs typeface="Calibri"/>
            </a:endParaRPr>
          </a:p>
          <a:p>
            <a:pPr marL="1428750" lvl="2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solidFill>
                  <a:srgbClr val="1F3D37"/>
                </a:solidFill>
                <a:ea typeface="Calibri"/>
                <a:cs typeface="Calibri"/>
              </a:rPr>
              <a:t>Compilers </a:t>
            </a:r>
            <a:r>
              <a:rPr lang="en-US" sz="2000" b="1" dirty="0">
                <a:solidFill>
                  <a:srgbClr val="1F3D37"/>
                </a:solidFill>
                <a:ea typeface="Calibri"/>
                <a:cs typeface="Calibri"/>
              </a:rPr>
              <a:t>&amp; GPU ecosystem </a:t>
            </a:r>
            <a:r>
              <a:rPr lang="en-US" sz="2000" dirty="0">
                <a:solidFill>
                  <a:srgbClr val="1F3D37"/>
                </a:solidFill>
                <a:ea typeface="Calibri"/>
                <a:cs typeface="Calibri"/>
              </a:rPr>
              <a:t>(CCE, </a:t>
            </a:r>
            <a:r>
              <a:rPr lang="en-US" sz="2000" dirty="0" err="1">
                <a:solidFill>
                  <a:srgbClr val="1F3D37"/>
                </a:solidFill>
                <a:ea typeface="Calibri"/>
                <a:cs typeface="Calibri"/>
              </a:rPr>
              <a:t>ROCm</a:t>
            </a:r>
            <a:r>
              <a:rPr lang="en-US" sz="2000" dirty="0">
                <a:solidFill>
                  <a:srgbClr val="1F3D37"/>
                </a:solidFill>
                <a:ea typeface="Calibri"/>
                <a:cs typeface="Calibri"/>
              </a:rPr>
              <a:t>/HIP, LLVM) </a:t>
            </a:r>
            <a:endParaRPr lang="en-US" sz="2000" dirty="0" smtClean="0">
              <a:solidFill>
                <a:srgbClr val="1F3D37"/>
              </a:solidFill>
              <a:ea typeface="Calibri"/>
              <a:cs typeface="Calibri"/>
            </a:endParaRPr>
          </a:p>
          <a:p>
            <a:pPr marL="1428750" lvl="2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b="1" strike="sngStrike" dirty="0" smtClean="0">
                <a:solidFill>
                  <a:srgbClr val="1F3D37"/>
                </a:solidFill>
                <a:ea typeface="Calibri"/>
                <a:cs typeface="Calibri"/>
              </a:rPr>
              <a:t>Selected </a:t>
            </a:r>
            <a:r>
              <a:rPr lang="en-US" sz="2000" b="1" strike="sngStrike" dirty="0" err="1" smtClean="0">
                <a:solidFill>
                  <a:srgbClr val="1F3D37"/>
                </a:solidFill>
                <a:ea typeface="Calibri"/>
                <a:cs typeface="Calibri"/>
              </a:rPr>
              <a:t>optimised</a:t>
            </a:r>
            <a:r>
              <a:rPr lang="en-US" sz="2000" b="1" strike="sngStrike" dirty="0" smtClean="0">
                <a:solidFill>
                  <a:srgbClr val="1F3D37"/>
                </a:solidFill>
                <a:ea typeface="Calibri"/>
                <a:cs typeface="Calibri"/>
              </a:rPr>
              <a:t> </a:t>
            </a:r>
            <a:r>
              <a:rPr lang="en-US" sz="2000" b="1" strike="sngStrike" dirty="0">
                <a:solidFill>
                  <a:srgbClr val="1F3D37"/>
                </a:solidFill>
                <a:ea typeface="Calibri"/>
                <a:cs typeface="Calibri"/>
              </a:rPr>
              <a:t>libraries </a:t>
            </a:r>
            <a:r>
              <a:rPr lang="en-US" sz="2000" strike="sngStrike" dirty="0">
                <a:solidFill>
                  <a:srgbClr val="1F3D37"/>
                </a:solidFill>
                <a:ea typeface="Calibri"/>
                <a:cs typeface="Calibri"/>
              </a:rPr>
              <a:t>(e.g. cray-</a:t>
            </a:r>
            <a:r>
              <a:rPr lang="en-US" sz="2000" strike="sngStrike" dirty="0" err="1">
                <a:solidFill>
                  <a:srgbClr val="1F3D37"/>
                </a:solidFill>
                <a:ea typeface="Calibri"/>
                <a:cs typeface="Calibri"/>
              </a:rPr>
              <a:t>fftw</a:t>
            </a:r>
            <a:r>
              <a:rPr lang="en-US" sz="2000" strike="sngStrike" dirty="0">
                <a:solidFill>
                  <a:srgbClr val="1F3D37"/>
                </a:solidFill>
                <a:ea typeface="Calibri"/>
                <a:cs typeface="Calibri"/>
              </a:rPr>
              <a:t>, cray-</a:t>
            </a:r>
            <a:r>
              <a:rPr lang="en-US" sz="2000" strike="sngStrike" dirty="0" err="1">
                <a:solidFill>
                  <a:srgbClr val="1F3D37"/>
                </a:solidFill>
                <a:ea typeface="Calibri"/>
                <a:cs typeface="Calibri"/>
              </a:rPr>
              <a:t>libsci</a:t>
            </a:r>
            <a:r>
              <a:rPr lang="en-US" sz="2000" strike="sngStrike" dirty="0">
                <a:solidFill>
                  <a:srgbClr val="1F3D37"/>
                </a:solidFill>
                <a:ea typeface="Calibri"/>
                <a:cs typeface="Calibri"/>
              </a:rPr>
              <a:t>)</a:t>
            </a:r>
            <a:endParaRPr lang="en-US" sz="2000" strike="sngStrike" dirty="0" smtClean="0">
              <a:solidFill>
                <a:srgbClr val="1F3D37"/>
              </a:solidFill>
              <a:ea typeface="Lato"/>
              <a:cs typeface="Lato"/>
            </a:endParaRPr>
          </a:p>
          <a:p>
            <a:pPr>
              <a:defRPr/>
            </a:pPr>
            <a:endParaRPr lang="en-US" i="1" strike="sngStrike" dirty="0" smtClean="0">
              <a:ea typeface="Calibri"/>
              <a:cs typeface="Calibri"/>
            </a:endParaRPr>
          </a:p>
        </p:txBody>
      </p:sp>
      <p:sp>
        <p:nvSpPr>
          <p:cNvPr id="11" name="CustomShape 1"/>
          <p:cNvSpPr/>
          <p:nvPr/>
        </p:nvSpPr>
        <p:spPr>
          <a:xfrm rot="16200000">
            <a:off x="-1632636" y="3994869"/>
            <a:ext cx="4960151" cy="99360"/>
          </a:xfrm>
          <a:custGeom>
            <a:avLst/>
            <a:gdLst>
              <a:gd name="textAreaLeft" fmla="*/ 0 w 4284000"/>
              <a:gd name="textAreaRight" fmla="*/ 4284360 w 4284000"/>
              <a:gd name="textAreaTop" fmla="*/ 0 h 99360"/>
              <a:gd name="textAreaBottom" fmla="*/ 99720 h 99360"/>
            </a:gdLst>
            <a:ahLst/>
            <a:cxnLst/>
            <a:rect l="textAreaLeft" t="textAreaTop" r="textAreaRight" b="textAreaBottom"/>
            <a:pathLst>
              <a:path w="6428633" h="151950">
                <a:moveTo>
                  <a:pt x="0" y="0"/>
                </a:moveTo>
                <a:lnTo>
                  <a:pt x="6428632" y="0"/>
                </a:lnTo>
                <a:lnTo>
                  <a:pt x="6428632" y="151950"/>
                </a:lnTo>
                <a:lnTo>
                  <a:pt x="0" y="1519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311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26590" y="5812321"/>
            <a:ext cx="1371332" cy="707614"/>
          </a:xfrm>
          <a:custGeom>
            <a:avLst/>
            <a:gdLst/>
            <a:ahLst/>
            <a:cxnLst/>
            <a:rect l="l" t="t" r="r" b="b"/>
            <a:pathLst>
              <a:path w="2755054" h="1479845">
                <a:moveTo>
                  <a:pt x="0" y="0"/>
                </a:moveTo>
                <a:lnTo>
                  <a:pt x="2755055" y="0"/>
                </a:lnTo>
                <a:lnTo>
                  <a:pt x="2755055" y="1479845"/>
                </a:lnTo>
                <a:lnTo>
                  <a:pt x="0" y="14798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42711" y="4934728"/>
            <a:ext cx="3800689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b="1" spc="-298" dirty="0" smtClean="0">
                <a:solidFill>
                  <a:srgbClr val="1F3D37"/>
                </a:solidFill>
                <a:latin typeface="Lato Bold"/>
                <a:ea typeface="Lato Bold"/>
                <a:cs typeface="Lato Bold"/>
                <a:sym typeface="Lato Bold"/>
              </a:rPr>
              <a:t>Thanks </a:t>
            </a:r>
            <a:r>
              <a:rPr lang="en-US" sz="3200" spc="-298" dirty="0" smtClean="0">
                <a:solidFill>
                  <a:srgbClr val="1F3D37"/>
                </a:solidFill>
                <a:latin typeface="Lato Bold"/>
                <a:ea typeface="Lato Bold"/>
                <a:cs typeface="Lato Bold"/>
                <a:sym typeface="Lato Bold"/>
              </a:rPr>
              <a:t>for your attention  </a:t>
            </a:r>
            <a:endParaRPr lang="en-US" sz="3200" spc="-298" dirty="0">
              <a:solidFill>
                <a:srgbClr val="1F3D37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4874013" y="4864103"/>
            <a:ext cx="7151174" cy="1859305"/>
          </a:xfrm>
          <a:custGeom>
            <a:avLst/>
            <a:gdLst/>
            <a:ahLst/>
            <a:cxnLst/>
            <a:rect l="l" t="t" r="r" b="b"/>
            <a:pathLst>
              <a:path w="10726761" h="2788958">
                <a:moveTo>
                  <a:pt x="0" y="0"/>
                </a:moveTo>
                <a:lnTo>
                  <a:pt x="10726761" y="0"/>
                </a:lnTo>
                <a:lnTo>
                  <a:pt x="10726761" y="2788958"/>
                </a:lnTo>
                <a:lnTo>
                  <a:pt x="0" y="2788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Rectangle 14"/>
          <p:cNvSpPr/>
          <p:nvPr/>
        </p:nvSpPr>
        <p:spPr>
          <a:xfrm>
            <a:off x="685526" y="179089"/>
            <a:ext cx="992886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000" b="1" dirty="0">
              <a:solidFill>
                <a:srgbClr val="449F88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22" name="Freeform 8"/>
          <p:cNvSpPr/>
          <p:nvPr/>
        </p:nvSpPr>
        <p:spPr>
          <a:xfrm>
            <a:off x="1028486" y="5425164"/>
            <a:ext cx="2567541" cy="335776"/>
          </a:xfrm>
          <a:custGeom>
            <a:avLst/>
            <a:gdLst/>
            <a:ahLst/>
            <a:cxnLst/>
            <a:rect l="l" t="t" r="r" b="b"/>
            <a:pathLst>
              <a:path w="845976" h="143544">
                <a:moveTo>
                  <a:pt x="41320" y="0"/>
                </a:moveTo>
                <a:lnTo>
                  <a:pt x="804655" y="0"/>
                </a:lnTo>
                <a:cubicBezTo>
                  <a:pt x="815614" y="0"/>
                  <a:pt x="826124" y="4353"/>
                  <a:pt x="833873" y="12102"/>
                </a:cubicBezTo>
                <a:cubicBezTo>
                  <a:pt x="841622" y="19852"/>
                  <a:pt x="845976" y="30362"/>
                  <a:pt x="845976" y="41320"/>
                </a:cubicBezTo>
                <a:lnTo>
                  <a:pt x="845976" y="102223"/>
                </a:lnTo>
                <a:cubicBezTo>
                  <a:pt x="845976" y="113182"/>
                  <a:pt x="841622" y="123692"/>
                  <a:pt x="833873" y="131441"/>
                </a:cubicBezTo>
                <a:cubicBezTo>
                  <a:pt x="826124" y="139190"/>
                  <a:pt x="815614" y="143544"/>
                  <a:pt x="804655" y="143544"/>
                </a:cubicBezTo>
                <a:lnTo>
                  <a:pt x="41320" y="143544"/>
                </a:lnTo>
                <a:cubicBezTo>
                  <a:pt x="30362" y="143544"/>
                  <a:pt x="19852" y="139190"/>
                  <a:pt x="12102" y="131441"/>
                </a:cubicBezTo>
                <a:cubicBezTo>
                  <a:pt x="4353" y="123692"/>
                  <a:pt x="0" y="113182"/>
                  <a:pt x="0" y="102223"/>
                </a:cubicBezTo>
                <a:lnTo>
                  <a:pt x="0" y="41320"/>
                </a:lnTo>
                <a:cubicBezTo>
                  <a:pt x="0" y="30362"/>
                  <a:pt x="4353" y="19852"/>
                  <a:pt x="12102" y="12102"/>
                </a:cubicBezTo>
                <a:cubicBezTo>
                  <a:pt x="19852" y="4353"/>
                  <a:pt x="30362" y="0"/>
                  <a:pt x="41320" y="0"/>
                </a:cubicBezTo>
                <a:close/>
              </a:path>
            </a:pathLst>
          </a:custGeom>
          <a:solidFill>
            <a:srgbClr val="449F88"/>
          </a:solidFill>
        </p:spPr>
      </p:sp>
      <p:sp>
        <p:nvSpPr>
          <p:cNvPr id="23" name="TextBox 9"/>
          <p:cNvSpPr txBox="1"/>
          <p:nvPr/>
        </p:nvSpPr>
        <p:spPr>
          <a:xfrm>
            <a:off x="926348" y="5246757"/>
            <a:ext cx="2872902" cy="681549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771"/>
              </a:lnSpc>
            </a:pPr>
            <a:r>
              <a:rPr lang="en-US" sz="11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Cédric</a:t>
            </a:r>
            <a:r>
              <a:rPr lang="en-US" sz="11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100" b="1" dirty="0" smtClean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Jourdain (jourdain@cines.fr)</a:t>
            </a:r>
            <a:endParaRPr lang="en-US" sz="1100" b="1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3" name="TextBox 3"/>
          <p:cNvSpPr txBox="1"/>
          <p:nvPr/>
        </p:nvSpPr>
        <p:spPr bwMode="auto">
          <a:xfrm>
            <a:off x="685526" y="381000"/>
            <a:ext cx="11506474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34"/>
              </a:lnSpc>
              <a:spcBef>
                <a:spcPct val="0"/>
              </a:spcBef>
            </a:pPr>
            <a:r>
              <a:rPr lang="en-US" sz="4167" b="1" dirty="0" smtClean="0">
                <a:solidFill>
                  <a:srgbClr val="1F3D37"/>
                </a:solidFill>
                <a:latin typeface="Poppins Bold"/>
                <a:ea typeface="Poppins Bold"/>
                <a:cs typeface="Poppins Bold"/>
                <a:sym typeface="Poppins Bold"/>
              </a:rPr>
              <a:t>Expectation from HPE</a:t>
            </a:r>
            <a:endParaRPr lang="en-US" sz="4167" b="1" dirty="0">
              <a:solidFill>
                <a:srgbClr val="1F3D3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6" name="TextBox 12"/>
          <p:cNvSpPr txBox="1"/>
          <p:nvPr/>
        </p:nvSpPr>
        <p:spPr>
          <a:xfrm>
            <a:off x="685526" y="1393677"/>
            <a:ext cx="6084242" cy="3139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buClr>
                <a:srgbClr val="000000"/>
              </a:buClr>
              <a:buSzPct val="100000"/>
              <a:defRPr/>
            </a:pPr>
            <a:r>
              <a:rPr lang="en-US" sz="2400" b="1" i="1" dirty="0" smtClean="0">
                <a:solidFill>
                  <a:srgbClr val="449F88"/>
                </a:solidFill>
                <a:ea typeface="Calibri"/>
                <a:cs typeface="Calibri"/>
              </a:rPr>
              <a:t>What would be welcome?</a:t>
            </a:r>
          </a:p>
          <a:p>
            <a:pPr marL="514350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2000" b="1" dirty="0" smtClean="0">
                <a:solidFill>
                  <a:srgbClr val="1F3D37"/>
                </a:solidFill>
              </a:rPr>
              <a:t>Longer </a:t>
            </a:r>
            <a:r>
              <a:rPr lang="en-GB" sz="2000" b="1" dirty="0">
                <a:solidFill>
                  <a:srgbClr val="1F3D37"/>
                </a:solidFill>
              </a:rPr>
              <a:t>compatibility </a:t>
            </a:r>
            <a:r>
              <a:rPr lang="en-GB" sz="2000" dirty="0">
                <a:solidFill>
                  <a:srgbClr val="1F3D37"/>
                </a:solidFill>
              </a:rPr>
              <a:t>across OS </a:t>
            </a:r>
            <a:r>
              <a:rPr lang="en-GB" sz="2000" dirty="0" smtClean="0">
                <a:solidFill>
                  <a:srgbClr val="1F3D37"/>
                </a:solidFill>
              </a:rPr>
              <a:t>upgrades</a:t>
            </a:r>
          </a:p>
          <a:p>
            <a:pPr marL="514350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rgbClr val="1F3D37"/>
                </a:solidFill>
              </a:rPr>
              <a:t>More extensive </a:t>
            </a:r>
            <a:r>
              <a:rPr lang="en-GB" sz="2000" b="1" dirty="0">
                <a:solidFill>
                  <a:srgbClr val="1F3D37"/>
                </a:solidFill>
              </a:rPr>
              <a:t>testing</a:t>
            </a:r>
            <a:r>
              <a:rPr lang="en-GB" sz="2000" dirty="0">
                <a:solidFill>
                  <a:srgbClr val="1F3D37"/>
                </a:solidFill>
              </a:rPr>
              <a:t> and </a:t>
            </a:r>
            <a:r>
              <a:rPr lang="en-GB" sz="2000" b="1" dirty="0">
                <a:solidFill>
                  <a:srgbClr val="1F3D37"/>
                </a:solidFill>
              </a:rPr>
              <a:t>validation</a:t>
            </a:r>
            <a:r>
              <a:rPr lang="en-GB" sz="2000" dirty="0">
                <a:solidFill>
                  <a:srgbClr val="1F3D37"/>
                </a:solidFill>
              </a:rPr>
              <a:t> of </a:t>
            </a:r>
            <a:r>
              <a:rPr lang="en-GB" sz="2000" dirty="0" smtClean="0">
                <a:solidFill>
                  <a:srgbClr val="1F3D37"/>
                </a:solidFill>
              </a:rPr>
              <a:t>CPE releases</a:t>
            </a:r>
          </a:p>
          <a:p>
            <a:pPr marL="514350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2000" b="1" dirty="0" smtClean="0">
                <a:solidFill>
                  <a:srgbClr val="1F3D37"/>
                </a:solidFill>
              </a:rPr>
              <a:t>Avoiding Cray wrappers</a:t>
            </a:r>
          </a:p>
          <a:p>
            <a:pPr marL="514350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1F3D37"/>
                </a:solidFill>
                <a:ea typeface="Calibri"/>
                <a:cs typeface="Calibri"/>
              </a:rPr>
              <a:t>Network stack openness </a:t>
            </a: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(strong support </a:t>
            </a:r>
            <a:r>
              <a:rPr lang="en-US" sz="2000" dirty="0">
                <a:solidFill>
                  <a:srgbClr val="1F3D37"/>
                </a:solidFill>
                <a:ea typeface="Calibri"/>
                <a:cs typeface="Calibri"/>
              </a:rPr>
              <a:t>beyond </a:t>
            </a: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Cray-MPICH, e.g</a:t>
            </a:r>
            <a:r>
              <a:rPr lang="en-US" sz="2000" dirty="0">
                <a:solidFill>
                  <a:srgbClr val="1F3D37"/>
                </a:solidFill>
                <a:ea typeface="Calibri"/>
                <a:cs typeface="Calibri"/>
              </a:rPr>
              <a:t>. </a:t>
            </a:r>
            <a:r>
              <a:rPr lang="en-US" sz="2000" dirty="0" err="1">
                <a:solidFill>
                  <a:srgbClr val="1F3D37"/>
                </a:solidFill>
                <a:ea typeface="Calibri"/>
                <a:cs typeface="Calibri"/>
              </a:rPr>
              <a:t>OpenMPI</a:t>
            </a: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)</a:t>
            </a:r>
            <a:endParaRPr lang="en-GB" sz="2000" b="1" dirty="0" smtClean="0">
              <a:solidFill>
                <a:srgbClr val="1F3D37"/>
              </a:solidFill>
            </a:endParaRPr>
          </a:p>
          <a:p>
            <a:pPr marL="514350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2000" b="1" dirty="0" smtClean="0">
                <a:solidFill>
                  <a:srgbClr val="1F3D37"/>
                </a:solidFill>
              </a:rPr>
              <a:t>Clear </a:t>
            </a:r>
            <a:r>
              <a:rPr lang="en-GB" sz="2000" b="1" dirty="0">
                <a:solidFill>
                  <a:srgbClr val="1F3D37"/>
                </a:solidFill>
              </a:rPr>
              <a:t>documentation </a:t>
            </a:r>
            <a:r>
              <a:rPr lang="en-GB" sz="2000" dirty="0">
                <a:solidFill>
                  <a:srgbClr val="1F3D37"/>
                </a:solidFill>
              </a:rPr>
              <a:t>explaining the </a:t>
            </a:r>
            <a:r>
              <a:rPr lang="en-GB" sz="2000" b="1" dirty="0">
                <a:solidFill>
                  <a:srgbClr val="1F3D37"/>
                </a:solidFill>
              </a:rPr>
              <a:t>concepts</a:t>
            </a:r>
            <a:r>
              <a:rPr lang="en-GB" sz="2000" dirty="0">
                <a:solidFill>
                  <a:srgbClr val="1F3D37"/>
                </a:solidFill>
              </a:rPr>
              <a:t> and </a:t>
            </a:r>
            <a:r>
              <a:rPr lang="en-GB" sz="2000" b="1" dirty="0">
                <a:solidFill>
                  <a:srgbClr val="1F3D37"/>
                </a:solidFill>
              </a:rPr>
              <a:t>semantics</a:t>
            </a:r>
            <a:r>
              <a:rPr lang="en-GB" sz="2000" dirty="0">
                <a:solidFill>
                  <a:srgbClr val="1F3D37"/>
                </a:solidFill>
              </a:rPr>
              <a:t> of CPE </a:t>
            </a:r>
            <a:r>
              <a:rPr lang="en-GB" sz="2000" dirty="0" smtClean="0">
                <a:solidFill>
                  <a:srgbClr val="1F3D37"/>
                </a:solidFill>
              </a:rPr>
              <a:t>products</a:t>
            </a:r>
          </a:p>
          <a:p>
            <a:pPr marL="514350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2000" b="1" dirty="0" smtClean="0">
                <a:solidFill>
                  <a:srgbClr val="1F3D37"/>
                </a:solidFill>
              </a:rPr>
              <a:t>`</a:t>
            </a:r>
            <a:r>
              <a:rPr lang="en-GB" sz="2000" b="1" dirty="0" err="1" smtClean="0">
                <a:solidFill>
                  <a:srgbClr val="1F3D37"/>
                </a:solidFill>
              </a:rPr>
              <a:t>amd</a:t>
            </a:r>
            <a:r>
              <a:rPr lang="en-GB" sz="2000" b="1" dirty="0" smtClean="0">
                <a:solidFill>
                  <a:srgbClr val="1F3D37"/>
                </a:solidFill>
              </a:rPr>
              <a:t>-mixed</a:t>
            </a:r>
            <a:r>
              <a:rPr lang="en-GB" sz="2000" b="1" dirty="0">
                <a:solidFill>
                  <a:srgbClr val="1F3D37"/>
                </a:solidFill>
              </a:rPr>
              <a:t>`</a:t>
            </a:r>
            <a:r>
              <a:rPr lang="en-GB" sz="2000" dirty="0" smtClean="0">
                <a:solidFill>
                  <a:srgbClr val="1F3D37"/>
                </a:solidFill>
              </a:rPr>
              <a:t> </a:t>
            </a:r>
            <a:r>
              <a:rPr lang="en-GB" sz="2000" dirty="0">
                <a:solidFill>
                  <a:srgbClr val="1F3D37"/>
                </a:solidFill>
              </a:rPr>
              <a:t>is </a:t>
            </a:r>
            <a:r>
              <a:rPr lang="en-GB" sz="2000" dirty="0" smtClean="0">
                <a:solidFill>
                  <a:srgbClr val="1F3D37"/>
                </a:solidFill>
              </a:rPr>
              <a:t>deprecated, </a:t>
            </a:r>
            <a:r>
              <a:rPr lang="en-GB" sz="2000" dirty="0">
                <a:solidFill>
                  <a:srgbClr val="1F3D37"/>
                </a:solidFill>
              </a:rPr>
              <a:t>but </a:t>
            </a:r>
            <a:r>
              <a:rPr lang="en-GB" sz="2000" dirty="0" smtClean="0">
                <a:solidFill>
                  <a:srgbClr val="1F3D37"/>
                </a:solidFill>
              </a:rPr>
              <a:t>was very useful</a:t>
            </a:r>
          </a:p>
          <a:p>
            <a:pPr>
              <a:buClr>
                <a:srgbClr val="000000"/>
              </a:buClr>
              <a:buSzPct val="100000"/>
              <a:defRPr/>
            </a:pPr>
            <a:endParaRPr lang="fr-FR" sz="2000" i="1" dirty="0">
              <a:solidFill>
                <a:srgbClr val="1F3D37"/>
              </a:solidFill>
              <a:ea typeface="Calibri"/>
              <a:cs typeface="Calibri"/>
            </a:endParaRPr>
          </a:p>
        </p:txBody>
      </p:sp>
      <p:sp>
        <p:nvSpPr>
          <p:cNvPr id="11" name="TextBox 12"/>
          <p:cNvSpPr txBox="1"/>
          <p:nvPr/>
        </p:nvSpPr>
        <p:spPr>
          <a:xfrm>
            <a:off x="7010400" y="1440973"/>
            <a:ext cx="4828674" cy="3139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buClr>
                <a:srgbClr val="000000"/>
              </a:buClr>
              <a:buSzPct val="100000"/>
              <a:defRPr/>
            </a:pPr>
            <a:r>
              <a:rPr lang="en-US" sz="2400" b="1" i="1" dirty="0" smtClean="0">
                <a:solidFill>
                  <a:srgbClr val="FF0000"/>
                </a:solidFill>
                <a:ea typeface="Calibri"/>
                <a:cs typeface="Calibri"/>
              </a:rPr>
              <a:t>What is problematic?</a:t>
            </a:r>
            <a:endParaRPr lang="en-US" sz="2400" b="1" i="1" dirty="0">
              <a:solidFill>
                <a:srgbClr val="FF0000"/>
              </a:solidFill>
              <a:ea typeface="Calibri"/>
              <a:cs typeface="Calibri"/>
            </a:endParaRPr>
          </a:p>
          <a:p>
            <a:pPr marL="514350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Limited alternatives for </a:t>
            </a:r>
            <a:r>
              <a:rPr lang="en-US" sz="2000" b="1" dirty="0" smtClean="0">
                <a:solidFill>
                  <a:srgbClr val="1F3D37"/>
                </a:solidFill>
                <a:ea typeface="Calibri"/>
                <a:cs typeface="Calibri"/>
              </a:rPr>
              <a:t>GPU programming in Fortran</a:t>
            </a:r>
            <a:r>
              <a:rPr lang="en-US" sz="2000" dirty="0" smtClean="0">
                <a:solidFill>
                  <a:srgbClr val="1F3D37"/>
                </a:solidFill>
                <a:ea typeface="Calibri"/>
                <a:cs typeface="Calibri"/>
              </a:rPr>
              <a:t>. </a:t>
            </a:r>
            <a:r>
              <a:rPr lang="en-GB" sz="2000" dirty="0" smtClean="0">
                <a:solidFill>
                  <a:srgbClr val="1F3D37"/>
                </a:solidFill>
                <a:ea typeface="Calibri"/>
                <a:cs typeface="Calibri"/>
                <a:sym typeface="Wingdings" panose="05000000000000000000" pitchFamily="2" charset="2"/>
              </a:rPr>
              <a:t> But </a:t>
            </a:r>
            <a:r>
              <a:rPr lang="en-GB" sz="2000" dirty="0" smtClean="0">
                <a:solidFill>
                  <a:srgbClr val="1F3D37"/>
                </a:solidFill>
                <a:ea typeface="Calibri"/>
                <a:cs typeface="Calibri"/>
              </a:rPr>
              <a:t>not </a:t>
            </a:r>
            <a:r>
              <a:rPr lang="en-GB" sz="2000" dirty="0">
                <a:solidFill>
                  <a:srgbClr val="1F3D37"/>
                </a:solidFill>
                <a:ea typeface="Calibri"/>
                <a:cs typeface="Calibri"/>
              </a:rPr>
              <a:t>something HPE alone can </a:t>
            </a:r>
            <a:r>
              <a:rPr lang="en-GB" sz="2000" dirty="0" smtClean="0">
                <a:solidFill>
                  <a:srgbClr val="1F3D37"/>
                </a:solidFill>
                <a:ea typeface="Calibri"/>
                <a:cs typeface="Calibri"/>
              </a:rPr>
              <a:t>address</a:t>
            </a:r>
          </a:p>
          <a:p>
            <a:pPr marL="514350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2000" b="1" dirty="0">
                <a:solidFill>
                  <a:srgbClr val="1F3D37"/>
                </a:solidFill>
                <a:ea typeface="Calibri"/>
                <a:cs typeface="Calibri"/>
              </a:rPr>
              <a:t>D</a:t>
            </a:r>
            <a:r>
              <a:rPr lang="en-GB" sz="2000" b="1" dirty="0" smtClean="0">
                <a:solidFill>
                  <a:srgbClr val="1F3D37"/>
                </a:solidFill>
                <a:ea typeface="Calibri"/>
                <a:cs typeface="Calibri"/>
              </a:rPr>
              <a:t>efault </a:t>
            </a:r>
            <a:r>
              <a:rPr lang="en-GB" sz="2000" b="1" dirty="0">
                <a:solidFill>
                  <a:srgbClr val="1F3D37"/>
                </a:solidFill>
                <a:ea typeface="Calibri"/>
                <a:cs typeface="Calibri"/>
              </a:rPr>
              <a:t>library </a:t>
            </a:r>
            <a:r>
              <a:rPr lang="en-GB" sz="2000" dirty="0" smtClean="0">
                <a:solidFill>
                  <a:srgbClr val="1F3D37"/>
                </a:solidFill>
                <a:ea typeface="Calibri"/>
                <a:cs typeface="Calibri"/>
              </a:rPr>
              <a:t>(“</a:t>
            </a:r>
            <a:r>
              <a:rPr lang="en-GB" sz="2000" i="1" dirty="0" smtClean="0">
                <a:solidFill>
                  <a:srgbClr val="1F3D37"/>
                </a:solidFill>
                <a:ea typeface="Calibri"/>
                <a:cs typeface="Calibri"/>
              </a:rPr>
              <a:t>no </a:t>
            </a:r>
            <a:r>
              <a:rPr lang="en-GB" sz="2000" i="1" dirty="0" err="1" smtClean="0">
                <a:solidFill>
                  <a:srgbClr val="1F3D37"/>
                </a:solidFill>
                <a:ea typeface="Calibri"/>
                <a:cs typeface="Calibri"/>
              </a:rPr>
              <a:t>ldconfig</a:t>
            </a:r>
            <a:r>
              <a:rPr lang="en-GB" sz="2000" i="1" dirty="0" smtClean="0">
                <a:solidFill>
                  <a:srgbClr val="1F3D37"/>
                </a:solidFill>
                <a:ea typeface="Calibri"/>
                <a:cs typeface="Calibri"/>
              </a:rPr>
              <a:t> ! Only module”</a:t>
            </a:r>
            <a:r>
              <a:rPr lang="en-GB" sz="2000" dirty="0" smtClean="0">
                <a:solidFill>
                  <a:srgbClr val="1F3D37"/>
                </a:solidFill>
                <a:ea typeface="Calibri"/>
                <a:cs typeface="Calibri"/>
              </a:rPr>
              <a:t>)</a:t>
            </a:r>
          </a:p>
          <a:p>
            <a:pPr marL="514350" indent="-5143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2000" dirty="0" smtClean="0">
                <a:solidFill>
                  <a:srgbClr val="1F3D37"/>
                </a:solidFill>
                <a:ea typeface="Calibri"/>
                <a:cs typeface="Calibri"/>
              </a:rPr>
              <a:t>Lack </a:t>
            </a:r>
            <a:r>
              <a:rPr lang="en-GB" sz="2000" dirty="0">
                <a:solidFill>
                  <a:srgbClr val="1F3D37"/>
                </a:solidFill>
                <a:ea typeface="Calibri"/>
                <a:cs typeface="Calibri"/>
              </a:rPr>
              <a:t>of </a:t>
            </a:r>
            <a:r>
              <a:rPr lang="en-GB" sz="2000" b="1" dirty="0">
                <a:solidFill>
                  <a:srgbClr val="1F3D37"/>
                </a:solidFill>
                <a:ea typeface="Calibri"/>
                <a:cs typeface="Calibri"/>
              </a:rPr>
              <a:t>consistency</a:t>
            </a:r>
            <a:r>
              <a:rPr lang="en-GB" sz="2000" dirty="0">
                <a:solidFill>
                  <a:srgbClr val="1F3D37"/>
                </a:solidFill>
                <a:ea typeface="Calibri"/>
                <a:cs typeface="Calibri"/>
              </a:rPr>
              <a:t> between </a:t>
            </a:r>
            <a:r>
              <a:rPr lang="en-GB" sz="2000" dirty="0" err="1" smtClean="0">
                <a:solidFill>
                  <a:srgbClr val="1F3D37"/>
                </a:solidFill>
                <a:ea typeface="Calibri"/>
                <a:cs typeface="Calibri"/>
              </a:rPr>
              <a:t>ROCm</a:t>
            </a:r>
            <a:r>
              <a:rPr lang="en-GB" sz="2000" dirty="0" smtClean="0">
                <a:solidFill>
                  <a:srgbClr val="1F3D37"/>
                </a:solidFill>
                <a:ea typeface="Calibri"/>
                <a:cs typeface="Calibri"/>
              </a:rPr>
              <a:t> </a:t>
            </a:r>
            <a:r>
              <a:rPr lang="en-GB" sz="2000" dirty="0">
                <a:solidFill>
                  <a:srgbClr val="1F3D37"/>
                </a:solidFill>
                <a:ea typeface="Calibri"/>
                <a:cs typeface="Calibri"/>
              </a:rPr>
              <a:t>and </a:t>
            </a:r>
            <a:r>
              <a:rPr lang="en-GB" sz="2000" dirty="0" err="1">
                <a:solidFill>
                  <a:srgbClr val="1F3D37"/>
                </a:solidFill>
                <a:ea typeface="Calibri"/>
                <a:cs typeface="Calibri"/>
              </a:rPr>
              <a:t>amd</a:t>
            </a:r>
            <a:r>
              <a:rPr lang="en-GB" sz="2000" dirty="0">
                <a:solidFill>
                  <a:srgbClr val="1F3D37"/>
                </a:solidFill>
                <a:ea typeface="Calibri"/>
                <a:cs typeface="Calibri"/>
              </a:rPr>
              <a:t>-mixed compared to </a:t>
            </a:r>
            <a:r>
              <a:rPr lang="en-GB" sz="2000" dirty="0" smtClean="0">
                <a:solidFill>
                  <a:srgbClr val="1F3D37"/>
                </a:solidFill>
                <a:ea typeface="Calibri"/>
                <a:cs typeface="Calibri"/>
              </a:rPr>
              <a:t>GNU/Cray (module/</a:t>
            </a:r>
            <a:r>
              <a:rPr lang="en-GB" sz="2000" dirty="0" err="1" smtClean="0">
                <a:solidFill>
                  <a:srgbClr val="1F3D37"/>
                </a:solidFill>
                <a:ea typeface="Calibri"/>
                <a:cs typeface="Calibri"/>
              </a:rPr>
              <a:t>PrgEnv</a:t>
            </a:r>
            <a:r>
              <a:rPr lang="en-GB" sz="2000" dirty="0" smtClean="0">
                <a:solidFill>
                  <a:srgbClr val="1F3D37"/>
                </a:solidFill>
                <a:ea typeface="Calibri"/>
                <a:cs typeface="Calibri"/>
              </a:rPr>
              <a:t>)</a:t>
            </a:r>
            <a:endParaRPr lang="en-GB" sz="2000" dirty="0">
              <a:solidFill>
                <a:srgbClr val="1F3D37"/>
              </a:solidFill>
              <a:ea typeface="Calibri"/>
              <a:cs typeface="Calibri"/>
            </a:endParaRPr>
          </a:p>
          <a:p>
            <a:pPr>
              <a:buClr>
                <a:srgbClr val="000000"/>
              </a:buClr>
              <a:buSzPct val="100000"/>
              <a:defRPr/>
            </a:pPr>
            <a:endParaRPr lang="en-US" sz="2000" dirty="0" smtClean="0">
              <a:solidFill>
                <a:srgbClr val="1F3D37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873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41461</TotalTime>
  <Words>858</Words>
  <Application>Microsoft Office PowerPoint</Application>
  <PresentationFormat>Grand écran</PresentationFormat>
  <Paragraphs>174</Paragraphs>
  <Slides>9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DejaVu Sans</vt:lpstr>
      <vt:lpstr>IBM Plex Sans</vt:lpstr>
      <vt:lpstr>Lato</vt:lpstr>
      <vt:lpstr>Lato Bold</vt:lpstr>
      <vt:lpstr>Lato Light</vt:lpstr>
      <vt:lpstr>League Spartan</vt:lpstr>
      <vt:lpstr>Poppins Bold</vt:lpstr>
      <vt:lpstr>Poppins SemiBold</vt:lpstr>
      <vt:lpstr>Public Sans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CINES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jourdain</dc:creator>
  <cp:lastModifiedBy>jourdain</cp:lastModifiedBy>
  <cp:revision>180</cp:revision>
  <dcterms:created xsi:type="dcterms:W3CDTF">2025-04-03T17:05:26Z</dcterms:created>
  <dcterms:modified xsi:type="dcterms:W3CDTF">2026-04-26T10:07:27Z</dcterms:modified>
</cp:coreProperties>
</file>